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Encode Sans Semi Condensed" pitchFamily="2" charset="77"/>
      <p:regular r:id="rId49"/>
      <p:bold r:id="rId50"/>
    </p:embeddedFont>
    <p:embeddedFont>
      <p:font typeface="Encode Sans Semi Condensed Light" pitchFamily="2" charset="77"/>
      <p:regular r:id="rId51"/>
      <p:bold r:id="rId52"/>
    </p:embeddedFont>
    <p:embeddedFont>
      <p:font typeface="Encode Sans Semi Condensed SemiBold" pitchFamily="2" charset="77"/>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8"/>
  </p:normalViewPr>
  <p:slideViewPr>
    <p:cSldViewPr snapToGrid="0" snapToObjects="1">
      <p:cViewPr varScale="1">
        <p:scale>
          <a:sx n="141" d="100"/>
          <a:sy n="141" d="100"/>
        </p:scale>
        <p:origin x="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af617783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af617783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8dac84c08_0_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8dac84c0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good start for models</a:t>
            </a:r>
            <a:endParaRPr/>
          </a:p>
          <a:p>
            <a:pPr marL="0" lvl="0" indent="0" algn="l" rtl="0">
              <a:lnSpc>
                <a:spcPct val="115000"/>
              </a:lnSpc>
              <a:spcBef>
                <a:spcPts val="0"/>
              </a:spcBef>
              <a:spcAft>
                <a:spcPts val="0"/>
              </a:spcAft>
              <a:buNone/>
            </a:pPr>
            <a:r>
              <a:rPr lang="en"/>
              <a:t>All variables</a:t>
            </a:r>
            <a:endParaRPr/>
          </a:p>
          <a:p>
            <a:pPr marL="0" lvl="0" indent="0" algn="l" rtl="0">
              <a:lnSpc>
                <a:spcPct val="115000"/>
              </a:lnSpc>
              <a:spcBef>
                <a:spcPts val="0"/>
              </a:spcBef>
              <a:spcAft>
                <a:spcPts val="0"/>
              </a:spcAft>
              <a:buNone/>
            </a:pPr>
            <a:r>
              <a:rPr lang="en"/>
              <a:t>Still not accurate</a:t>
            </a:r>
            <a:endParaRPr/>
          </a:p>
          <a:p>
            <a:pPr marL="0" lvl="0" indent="0" algn="l" rtl="0">
              <a:spcBef>
                <a:spcPts val="0"/>
              </a:spcBef>
              <a:spcAft>
                <a:spcPts val="0"/>
              </a:spcAft>
              <a:buNone/>
            </a:pPr>
            <a:r>
              <a:rPr lang="en"/>
              <a:t>R squared, Mean absolute error, Root mean squared error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8dac84c08_0_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8dac84c0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Non constant variance of error</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8dac84c08_0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8dac84c0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8dac84c08_0_5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8dac84c0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8dac84c08_0_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8dac84c0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8dac84c08_0_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8dac84c0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8dac84c08_0_1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8dac84c0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Attributes include, Overall skill rating, height, weight, preferred foot, international reputation, and position to name a few.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8dac84c08_0_1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8dac84c0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8dac84c08_0_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8dac84c0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8dac84c08_0_2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8dac84c0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8dac84c08_0_2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8dac84c08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78dac84c08_0_1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78dac84c0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8dac84c08_0_1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8dac84c0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8dac84c08_0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8dac84c0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Prediction interaction plot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8dac84c08_0_1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8dac84c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Prediction interaction plot</a:t>
            </a: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8dac84c08_0_1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8dac84c0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8dac84c08_0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8dac84c0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In soccer/Fifa, teams have a market cap so that the playing field is leveled, meaning they all have a certain limit that they can spend on players for their squads.  </a:t>
            </a:r>
            <a:endParaRPr/>
          </a:p>
          <a:p>
            <a:pPr marL="457200" lvl="0" indent="-317500" algn="l" rtl="0">
              <a:spcBef>
                <a:spcPts val="0"/>
              </a:spcBef>
              <a:spcAft>
                <a:spcPts val="0"/>
              </a:spcAft>
              <a:buSzPts val="1400"/>
              <a:buAutoNum type="arabicPeriod"/>
            </a:pPr>
            <a:r>
              <a:rPr lang="en"/>
              <a:t>With our model, the management of a soccer team could decipher more accurately how to go about spending the team’s market cap.  Whether it be spending a few hundred million on a national star versus spending 20-40 million on 4 new players.  </a:t>
            </a:r>
            <a:endParaRPr/>
          </a:p>
          <a:p>
            <a:pPr marL="45720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8dac84c08_0_1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8dac84c0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8dac84c08_0_9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8dac84c0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8dac84c08_2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78dac84c0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8dac84c08_0_1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8dac84c08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6af6177835_0_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6af617783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5ed75ccf_01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78dac84c08_0_2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78dac84c08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8dac84c08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78dac84c0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8dac84c08_0_2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8dac84c08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6af6177835_0_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6af617783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8dac84c08_0_3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8dac84c08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have a few graphs here that will help visualize certain relationships we found in our data...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Managerial implications, what we learned, how can this help us manage a team better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6af6177835_0_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6af617783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5ed75ccf_0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8dac84c0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8dac84c0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Alpha shading</a:t>
            </a:r>
            <a:endParaRPr/>
          </a:p>
          <a:p>
            <a:pPr marL="0" lvl="0" indent="0" algn="l" rtl="0">
              <a:spcBef>
                <a:spcPts val="0"/>
              </a:spcBef>
              <a:spcAft>
                <a:spcPts val="0"/>
              </a:spcAft>
              <a:buNone/>
            </a:pPr>
            <a:r>
              <a:rPr lang="en"/>
              <a:t>Expand on - So we have player age vs wage.  This is grouped by continent.  </a:t>
            </a:r>
            <a:endParaRPr/>
          </a:p>
          <a:p>
            <a:pPr marL="457200" lvl="0" indent="-317500" algn="l" rtl="0">
              <a:spcBef>
                <a:spcPts val="0"/>
              </a:spcBef>
              <a:spcAft>
                <a:spcPts val="0"/>
              </a:spcAft>
              <a:buSzPts val="1400"/>
              <a:buChar char="-"/>
            </a:pPr>
            <a:r>
              <a:rPr lang="en"/>
              <a:t>We can see Europe and South America Stand out has having higher wages to pay.  This is not necessarily because the countries have more money(because South America certainly does not), but because the higher quality players or players with higher skill rating are located in European and South American leagues.  </a:t>
            </a:r>
            <a:endParaRPr/>
          </a:p>
          <a:p>
            <a:pPr marL="457200" lvl="0" indent="-317500" algn="l" rtl="0">
              <a:spcBef>
                <a:spcPts val="0"/>
              </a:spcBef>
              <a:spcAft>
                <a:spcPts val="0"/>
              </a:spcAft>
              <a:buSzPts val="1400"/>
              <a:buChar char="-"/>
            </a:pPr>
            <a:r>
              <a:rPr lang="en"/>
              <a:t>We can tell that most players will make the most amount of money between the ages of 25 and 30.  After 30 you can see the wages for players tend to drop and drastically after 35.  This is accurate because most soccer players retire after the age of 30 and most players are in their prime between 25 and 30.</a:t>
            </a:r>
            <a:endParaRPr/>
          </a:p>
          <a:p>
            <a:pPr marL="457200" lvl="0" indent="-317500" algn="l" rtl="0">
              <a:spcBef>
                <a:spcPts val="0"/>
              </a:spcBef>
              <a:spcAft>
                <a:spcPts val="0"/>
              </a:spcAft>
              <a:buSzPts val="1400"/>
              <a:buChar char="-"/>
            </a:pPr>
            <a:r>
              <a:rPr lang="en"/>
              <a:t>We can see that our model also accurately depicts two outliers in the actual sport of soccer at the time.  Messi and Ronaldo stand out far above any other players in the world due to their great accomplishments.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8ea756cec_0_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8ea756ce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Here we have player wage versus overall skill rating.  We can tell by the graph that between a skill rating of 50 - 80, there is not a large difference in wages players get paid.</a:t>
            </a:r>
            <a:endParaRPr/>
          </a:p>
          <a:p>
            <a:pPr marL="457200" lvl="0" indent="-317500" algn="l" rtl="0">
              <a:spcBef>
                <a:spcPts val="0"/>
              </a:spcBef>
              <a:spcAft>
                <a:spcPts val="0"/>
              </a:spcAft>
              <a:buSzPts val="1400"/>
              <a:buChar char="-"/>
            </a:pPr>
            <a:r>
              <a:rPr lang="en"/>
              <a:t>However, once a player reaches an overall skill rating of 80 or more, there is an exponential increase in wage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8ea756cec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8ea756ce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This graph shows us the wage density by club.   We can see that only a few clubs pay a lot for few players( those would be outliers like Messi or Ronaldo.  However, most clubs will pay a little less for more players.  </a:t>
            </a:r>
            <a:endParaRPr/>
          </a:p>
          <a:p>
            <a:pPr marL="457200" lvl="0" indent="-317500" algn="l" rtl="0">
              <a:spcBef>
                <a:spcPts val="0"/>
              </a:spcBef>
              <a:spcAft>
                <a:spcPts val="0"/>
              </a:spcAft>
              <a:buSzPts val="1400"/>
              <a:buChar char="-"/>
            </a:pPr>
            <a:r>
              <a:rPr lang="en"/>
              <a:t> Few clubs will pay more for less players while most clubs will pay less for more.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8dac84c08_0_29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8dac84c0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This is a map that James Coded this in R where he located the longitude and latitude coordinates of each of our top 28 clubs and we can see that they are all in Europe.   This goes to show that opportunity to make high wages in professional football are more abundant in Europe than any other continent.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4F5876"/>
            </a:gs>
            <a:gs pos="100000">
              <a:srgbClr val="1D1F25"/>
            </a:gs>
          </a:gsLst>
          <a:path path="circle">
            <a:fillToRect l="50000" t="50000" r="50000" b="50000"/>
          </a:path>
          <a:tileRect/>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rot="10800000">
            <a:off x="6904227" y="249339"/>
            <a:ext cx="2034302" cy="2271600"/>
            <a:chOff x="208025" y="2621275"/>
            <a:chExt cx="2034302" cy="2271600"/>
          </a:xfrm>
        </p:grpSpPr>
        <p:sp>
          <p:nvSpPr>
            <p:cNvPr id="11" name="Google Shape;11;p2"/>
            <p:cNvSpPr/>
            <p:nvPr/>
          </p:nvSpPr>
          <p:spPr>
            <a:xfrm rot="-5400000" flipH="1">
              <a:off x="89375" y="2739925"/>
              <a:ext cx="2271600" cy="2034300"/>
            </a:xfrm>
            <a:prstGeom prst="parallelogram">
              <a:avLst>
                <a:gd name="adj" fmla="val 22770"/>
              </a:avLst>
            </a:pr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208025" y="2621275"/>
            <a:ext cx="2034302" cy="2271600"/>
            <a:chOff x="208025" y="2621275"/>
            <a:chExt cx="2034302" cy="2271600"/>
          </a:xfrm>
        </p:grpSpPr>
        <p:sp>
          <p:nvSpPr>
            <p:cNvPr id="14" name="Google Shape;14;p2"/>
            <p:cNvSpPr/>
            <p:nvPr/>
          </p:nvSpPr>
          <p:spPr>
            <a:xfrm rot="-5400000" flipH="1">
              <a:off x="89375" y="2739925"/>
              <a:ext cx="2271600" cy="2034300"/>
            </a:xfrm>
            <a:prstGeom prst="parallelogram">
              <a:avLst>
                <a:gd name="adj" fmla="val 22770"/>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rot="10800000" flipH="1">
            <a:off x="624300" y="1092075"/>
            <a:ext cx="7895400" cy="2959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101000" y="1738825"/>
            <a:ext cx="6942000" cy="16659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4F5876"/>
            </a:gs>
            <a:gs pos="100000">
              <a:srgbClr val="1D1F25"/>
            </a:gs>
          </a:gsLst>
          <a:lin ang="16198662" scaled="0"/>
        </a:gradFill>
        <a:effectLst/>
      </p:bgPr>
    </p:bg>
    <p:spTree>
      <p:nvGrpSpPr>
        <p:cNvPr id="1" name="Shape 18"/>
        <p:cNvGrpSpPr/>
        <p:nvPr/>
      </p:nvGrpSpPr>
      <p:grpSpPr>
        <a:xfrm>
          <a:off x="0" y="0"/>
          <a:ext cx="0" cy="0"/>
          <a:chOff x="0" y="0"/>
          <a:chExt cx="0" cy="0"/>
        </a:xfrm>
      </p:grpSpPr>
      <p:grpSp>
        <p:nvGrpSpPr>
          <p:cNvPr id="19" name="Google Shape;19;p3"/>
          <p:cNvGrpSpPr/>
          <p:nvPr/>
        </p:nvGrpSpPr>
        <p:grpSpPr>
          <a:xfrm rot="-5400000">
            <a:off x="1362062" y="3581043"/>
            <a:ext cx="866125" cy="1369504"/>
            <a:chOff x="-262307" y="2765255"/>
            <a:chExt cx="2504700" cy="1770300"/>
          </a:xfrm>
        </p:grpSpPr>
        <p:sp>
          <p:nvSpPr>
            <p:cNvPr id="20" name="Google Shape;20;p3"/>
            <p:cNvSpPr/>
            <p:nvPr/>
          </p:nvSpPr>
          <p:spPr>
            <a:xfrm rot="-5400000" flipH="1">
              <a:off x="104893" y="2398055"/>
              <a:ext cx="1770300" cy="2504700"/>
            </a:xfrm>
            <a:prstGeom prst="parallelogram">
              <a:avLst>
                <a:gd name="adj" fmla="val 9167"/>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rot="10800000" flipH="1">
            <a:off x="630975" y="0"/>
            <a:ext cx="1472100" cy="43839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ctrTitle"/>
          </p:nvPr>
        </p:nvSpPr>
        <p:spPr>
          <a:xfrm>
            <a:off x="2444650" y="1581025"/>
            <a:ext cx="5733300" cy="674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4" name="Google Shape;24;p3"/>
          <p:cNvSpPr txBox="1">
            <a:spLocks noGrp="1"/>
          </p:cNvSpPr>
          <p:nvPr>
            <p:ph type="subTitle" idx="1"/>
          </p:nvPr>
        </p:nvSpPr>
        <p:spPr>
          <a:xfrm>
            <a:off x="2444650" y="2276025"/>
            <a:ext cx="5733300" cy="374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0"/>
              </a:spcBef>
              <a:spcAft>
                <a:spcPts val="0"/>
              </a:spcAft>
              <a:buSzPts val="3000"/>
              <a:buNone/>
              <a:defRPr sz="3000">
                <a:solidFill>
                  <a:schemeClr val="accent1"/>
                </a:solidFill>
              </a:defRPr>
            </a:lvl2pPr>
            <a:lvl3pPr lvl="2" rtl="0">
              <a:spcBef>
                <a:spcPts val="0"/>
              </a:spcBef>
              <a:spcAft>
                <a:spcPts val="0"/>
              </a:spcAft>
              <a:buSzPts val="3000"/>
              <a:buNone/>
              <a:defRPr sz="3000">
                <a:solidFill>
                  <a:schemeClr val="accent1"/>
                </a:solidFill>
              </a:defRPr>
            </a:lvl3pPr>
            <a:lvl4pPr lvl="3" rtl="0">
              <a:spcBef>
                <a:spcPts val="0"/>
              </a:spcBef>
              <a:spcAft>
                <a:spcPts val="0"/>
              </a:spcAft>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5"/>
        <p:cNvGrpSpPr/>
        <p:nvPr/>
      </p:nvGrpSpPr>
      <p:grpSpPr>
        <a:xfrm>
          <a:off x="0" y="0"/>
          <a:ext cx="0" cy="0"/>
          <a:chOff x="0" y="0"/>
          <a:chExt cx="0" cy="0"/>
        </a:xfrm>
      </p:grpSpPr>
      <p:grpSp>
        <p:nvGrpSpPr>
          <p:cNvPr id="26" name="Google Shape;26;p4"/>
          <p:cNvGrpSpPr/>
          <p:nvPr/>
        </p:nvGrpSpPr>
        <p:grpSpPr>
          <a:xfrm rot="10800000">
            <a:off x="6904227" y="249339"/>
            <a:ext cx="2034302" cy="2271600"/>
            <a:chOff x="208025" y="2621275"/>
            <a:chExt cx="2034302" cy="2271600"/>
          </a:xfrm>
        </p:grpSpPr>
        <p:sp>
          <p:nvSpPr>
            <p:cNvPr id="27" name="Google Shape;27;p4"/>
            <p:cNvSpPr/>
            <p:nvPr/>
          </p:nvSpPr>
          <p:spPr>
            <a:xfrm rot="-5400000" flipH="1">
              <a:off x="89375" y="2739925"/>
              <a:ext cx="2271600" cy="2034300"/>
            </a:xfrm>
            <a:prstGeom prst="parallelogram">
              <a:avLst>
                <a:gd name="adj" fmla="val 22770"/>
              </a:avLst>
            </a:pr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4"/>
          <p:cNvGrpSpPr/>
          <p:nvPr/>
        </p:nvGrpSpPr>
        <p:grpSpPr>
          <a:xfrm>
            <a:off x="208025" y="2621275"/>
            <a:ext cx="2034302" cy="2271600"/>
            <a:chOff x="208025" y="2621275"/>
            <a:chExt cx="2034302" cy="2271600"/>
          </a:xfrm>
        </p:grpSpPr>
        <p:sp>
          <p:nvSpPr>
            <p:cNvPr id="30" name="Google Shape;30;p4"/>
            <p:cNvSpPr/>
            <p:nvPr/>
          </p:nvSpPr>
          <p:spPr>
            <a:xfrm rot="-5400000" flipH="1">
              <a:off x="89375" y="2739925"/>
              <a:ext cx="2271600" cy="2034300"/>
            </a:xfrm>
            <a:prstGeom prst="parallelogram">
              <a:avLst>
                <a:gd name="adj" fmla="val 22770"/>
              </a:avLst>
            </a:prstGeom>
            <a:gradFill>
              <a:gsLst>
                <a:gs pos="0">
                  <a:schemeClr val="accent1"/>
                </a:gs>
                <a:gs pos="29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p:nvPr/>
        </p:nvSpPr>
        <p:spPr>
          <a:xfrm rot="10800000" flipH="1">
            <a:off x="624300" y="1092075"/>
            <a:ext cx="7895400" cy="2959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4209475" y="728032"/>
            <a:ext cx="725100" cy="725100"/>
          </a:xfrm>
          <a:prstGeom prst="rect">
            <a:avLst/>
          </a:prstGeom>
          <a:gradFill>
            <a:gsLst>
              <a:gs pos="0">
                <a:srgbClr val="4F5876"/>
              </a:gs>
              <a:gs pos="100000">
                <a:srgbClr val="1D1F25"/>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 name="Google Shape;34;p4"/>
          <p:cNvSpPr txBox="1">
            <a:spLocks noGrp="1"/>
          </p:cNvSpPr>
          <p:nvPr>
            <p:ph type="body" idx="1"/>
          </p:nvPr>
        </p:nvSpPr>
        <p:spPr>
          <a:xfrm>
            <a:off x="1262175" y="1553800"/>
            <a:ext cx="6619800" cy="2035800"/>
          </a:xfrm>
          <a:prstGeom prst="rect">
            <a:avLst/>
          </a:prstGeom>
        </p:spPr>
        <p:txBody>
          <a:bodyPr spcFirstLastPara="1" wrap="square" lIns="0" tIns="0" rIns="0" bIns="0" anchor="ctr" anchorCtr="0">
            <a:noAutofit/>
          </a:bodyPr>
          <a:lstStyle>
            <a:lvl1pPr marL="457200" lvl="0" indent="-419100" algn="ctr" rtl="0">
              <a:lnSpc>
                <a:spcPct val="100000"/>
              </a:lnSpc>
              <a:spcBef>
                <a:spcPts val="600"/>
              </a:spcBef>
              <a:spcAft>
                <a:spcPts val="0"/>
              </a:spcAft>
              <a:buSzPts val="3000"/>
              <a:buChar char="⊳"/>
              <a:defRPr sz="3000"/>
            </a:lvl1pPr>
            <a:lvl2pPr marL="914400" lvl="1" indent="-419100" algn="ctr" rtl="0">
              <a:lnSpc>
                <a:spcPct val="100000"/>
              </a:lnSpc>
              <a:spcBef>
                <a:spcPts val="0"/>
              </a:spcBef>
              <a:spcAft>
                <a:spcPts val="0"/>
              </a:spcAft>
              <a:buSzPts val="3000"/>
              <a:buChar char="▸"/>
              <a:defRPr sz="3000"/>
            </a:lvl2pPr>
            <a:lvl3pPr marL="1371600" lvl="2" indent="-419100" algn="ctr" rtl="0">
              <a:lnSpc>
                <a:spcPct val="100000"/>
              </a:lnSpc>
              <a:spcBef>
                <a:spcPts val="0"/>
              </a:spcBef>
              <a:spcAft>
                <a:spcPts val="0"/>
              </a:spcAft>
              <a:buSzPts val="3000"/>
              <a:buChar char="▸"/>
              <a:defRPr sz="3000"/>
            </a:lvl3pPr>
            <a:lvl4pPr marL="1828800" lvl="3" indent="-419100" algn="ctr" rtl="0">
              <a:lnSpc>
                <a:spcPct val="100000"/>
              </a:lnSpc>
              <a:spcBef>
                <a:spcPts val="0"/>
              </a:spcBef>
              <a:spcAft>
                <a:spcPts val="0"/>
              </a:spcAft>
              <a:buSzPts val="3000"/>
              <a:buChar char="▸"/>
              <a:defRPr sz="3000"/>
            </a:lvl4pPr>
            <a:lvl5pPr marL="2286000" lvl="4" indent="-419100" algn="ctr" rtl="0">
              <a:lnSpc>
                <a:spcPct val="100000"/>
              </a:lnSpc>
              <a:spcBef>
                <a:spcPts val="0"/>
              </a:spcBef>
              <a:spcAft>
                <a:spcPts val="0"/>
              </a:spcAft>
              <a:buSzPts val="3000"/>
              <a:buChar char="▸"/>
              <a:defRPr sz="3000"/>
            </a:lvl5pPr>
            <a:lvl6pPr marL="2743200" lvl="5" indent="-419100" algn="ctr" rtl="0">
              <a:lnSpc>
                <a:spcPct val="100000"/>
              </a:lnSpc>
              <a:spcBef>
                <a:spcPts val="0"/>
              </a:spcBef>
              <a:spcAft>
                <a:spcPts val="0"/>
              </a:spcAft>
              <a:buSzPts val="3000"/>
              <a:buChar char="▸"/>
              <a:defRPr sz="3000"/>
            </a:lvl6pPr>
            <a:lvl7pPr marL="3200400" lvl="6" indent="-419100" algn="ctr" rtl="0">
              <a:lnSpc>
                <a:spcPct val="100000"/>
              </a:lnSpc>
              <a:spcBef>
                <a:spcPts val="0"/>
              </a:spcBef>
              <a:spcAft>
                <a:spcPts val="0"/>
              </a:spcAft>
              <a:buSzPts val="3000"/>
              <a:buChar char="▸"/>
              <a:defRPr sz="3000"/>
            </a:lvl7pPr>
            <a:lvl8pPr marL="3657600" lvl="7" indent="-419100" algn="ctr" rtl="0">
              <a:lnSpc>
                <a:spcPct val="100000"/>
              </a:lnSpc>
              <a:spcBef>
                <a:spcPts val="0"/>
              </a:spcBef>
              <a:spcAft>
                <a:spcPts val="0"/>
              </a:spcAft>
              <a:buSzPts val="3000"/>
              <a:buChar char="▸"/>
              <a:defRPr sz="3000"/>
            </a:lvl8pPr>
            <a:lvl9pPr marL="4114800" lvl="8" indent="-419100" algn="ctr">
              <a:lnSpc>
                <a:spcPct val="100000"/>
              </a:lnSpc>
              <a:spcBef>
                <a:spcPts val="0"/>
              </a:spcBef>
              <a:spcAft>
                <a:spcPts val="0"/>
              </a:spcAft>
              <a:buSzPts val="3000"/>
              <a:buChar char="▸"/>
              <a:defRPr sz="3000"/>
            </a:lvl9pPr>
          </a:lstStyle>
          <a:p>
            <a:endParaRPr/>
          </a:p>
        </p:txBody>
      </p:sp>
      <p:sp>
        <p:nvSpPr>
          <p:cNvPr id="35" name="Google Shape;35;p4"/>
          <p:cNvSpPr txBox="1"/>
          <p:nvPr/>
        </p:nvSpPr>
        <p:spPr>
          <a:xfrm>
            <a:off x="4209450" y="855225"/>
            <a:ext cx="725100" cy="477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lt1"/>
                </a:solidFill>
                <a:latin typeface="Encode Sans Semi Condensed"/>
                <a:ea typeface="Encode Sans Semi Condensed"/>
                <a:cs typeface="Encode Sans Semi Condensed"/>
                <a:sym typeface="Encode Sans Semi Condensed"/>
              </a:rPr>
              <a:t>“</a:t>
            </a:r>
            <a:endParaRPr sz="6000" b="1">
              <a:solidFill>
                <a:schemeClr val="lt1"/>
              </a:solidFill>
              <a:latin typeface="Encode Sans Semi Condensed"/>
              <a:ea typeface="Encode Sans Semi Condensed"/>
              <a:cs typeface="Encode Sans Semi Condensed"/>
              <a:sym typeface="Encode Sans Semi Condensed"/>
            </a:endParaRPr>
          </a:p>
        </p:txBody>
      </p:sp>
      <p:sp>
        <p:nvSpPr>
          <p:cNvPr id="36" name="Google Shape;36;p4"/>
          <p:cNvSpPr txBox="1">
            <a:spLocks noGrp="1"/>
          </p:cNvSpPr>
          <p:nvPr>
            <p:ph type="sldNum" idx="12"/>
          </p:nvPr>
        </p:nvSpPr>
        <p:spPr>
          <a:xfrm>
            <a:off x="4329300" y="4612325"/>
            <a:ext cx="485400" cy="531000"/>
          </a:xfrm>
          <a:prstGeom prst="rect">
            <a:avLst/>
          </a:prstGeom>
        </p:spPr>
        <p:txBody>
          <a:bodyPr spcFirstLastPara="1" wrap="square" lIns="0" tIns="0" rIns="0" bIns="0" anchor="ctr" anchorCtr="0">
            <a:noAutofit/>
          </a:bodyPr>
          <a:lstStyle>
            <a:lvl1pPr lvl="0" algn="ctr">
              <a:buNone/>
              <a:defRPr>
                <a:solidFill>
                  <a:schemeClr val="accent2"/>
                </a:solidFill>
              </a:defRPr>
            </a:lvl1pPr>
            <a:lvl2pPr lvl="1" algn="ctr">
              <a:buNone/>
              <a:defRPr>
                <a:solidFill>
                  <a:schemeClr val="accent2"/>
                </a:solidFill>
              </a:defRPr>
            </a:lvl2pPr>
            <a:lvl3pPr lvl="2" algn="ctr">
              <a:buNone/>
              <a:defRPr>
                <a:solidFill>
                  <a:schemeClr val="accent2"/>
                </a:solidFill>
              </a:defRPr>
            </a:lvl3pPr>
            <a:lvl4pPr lvl="3" algn="ctr">
              <a:buNone/>
              <a:defRPr>
                <a:solidFill>
                  <a:schemeClr val="accent2"/>
                </a:solidFill>
              </a:defRPr>
            </a:lvl4pPr>
            <a:lvl5pPr lvl="4" algn="ctr">
              <a:buNone/>
              <a:defRPr>
                <a:solidFill>
                  <a:schemeClr val="accent2"/>
                </a:solidFill>
              </a:defRPr>
            </a:lvl5pPr>
            <a:lvl6pPr lvl="5" algn="ctr">
              <a:buNone/>
              <a:defRPr>
                <a:solidFill>
                  <a:schemeClr val="accent2"/>
                </a:solidFill>
              </a:defRPr>
            </a:lvl6pPr>
            <a:lvl7pPr lvl="6" algn="ctr">
              <a:buNone/>
              <a:defRPr>
                <a:solidFill>
                  <a:schemeClr val="accent2"/>
                </a:solidFill>
              </a:defRPr>
            </a:lvl7pPr>
            <a:lvl8pPr lvl="7" algn="ctr">
              <a:buNone/>
              <a:defRPr>
                <a:solidFill>
                  <a:schemeClr val="accent2"/>
                </a:solidFill>
              </a:defRPr>
            </a:lvl8pPr>
            <a:lvl9pPr lvl="8" algn="ctr">
              <a:buNone/>
              <a:defRPr>
                <a:solidFill>
                  <a:schemeClr val="accent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7"/>
        <p:cNvGrpSpPr/>
        <p:nvPr/>
      </p:nvGrpSpPr>
      <p:grpSpPr>
        <a:xfrm>
          <a:off x="0" y="0"/>
          <a:ext cx="0" cy="0"/>
          <a:chOff x="0" y="0"/>
          <a:chExt cx="0" cy="0"/>
        </a:xfrm>
      </p:grpSpPr>
      <p:grpSp>
        <p:nvGrpSpPr>
          <p:cNvPr id="38" name="Google Shape;38;p5"/>
          <p:cNvGrpSpPr/>
          <p:nvPr/>
        </p:nvGrpSpPr>
        <p:grpSpPr>
          <a:xfrm>
            <a:off x="0" y="277661"/>
            <a:ext cx="7817376" cy="1293452"/>
            <a:chOff x="0" y="277661"/>
            <a:chExt cx="7817376" cy="1293452"/>
          </a:xfrm>
        </p:grpSpPr>
        <p:sp>
          <p:nvSpPr>
            <p:cNvPr id="39" name="Google Shape;39;p5"/>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5"/>
            <p:cNvGrpSpPr/>
            <p:nvPr/>
          </p:nvGrpSpPr>
          <p:grpSpPr>
            <a:xfrm>
              <a:off x="284659" y="277661"/>
              <a:ext cx="7532717" cy="895903"/>
              <a:chOff x="0" y="266575"/>
              <a:chExt cx="6046490" cy="1687200"/>
            </a:xfrm>
          </p:grpSpPr>
          <p:sp>
            <p:nvSpPr>
              <p:cNvPr id="42" name="Google Shape;42;p5"/>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44;p5"/>
          <p:cNvGrpSpPr/>
          <p:nvPr/>
        </p:nvGrpSpPr>
        <p:grpSpPr>
          <a:xfrm rot="10800000" flipH="1">
            <a:off x="8543953" y="4243733"/>
            <a:ext cx="600055" cy="374899"/>
            <a:chOff x="5211448" y="3165393"/>
            <a:chExt cx="1477967" cy="784800"/>
          </a:xfrm>
        </p:grpSpPr>
        <p:sp>
          <p:nvSpPr>
            <p:cNvPr id="45" name="Google Shape;45;p5"/>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5"/>
          <p:cNvGrpSpPr/>
          <p:nvPr/>
        </p:nvGrpSpPr>
        <p:grpSpPr>
          <a:xfrm flipH="1">
            <a:off x="8385351" y="4612318"/>
            <a:ext cx="758573" cy="531131"/>
            <a:chOff x="0" y="266575"/>
            <a:chExt cx="7503194" cy="1687200"/>
          </a:xfrm>
        </p:grpSpPr>
        <p:sp>
          <p:nvSpPr>
            <p:cNvPr id="48" name="Google Shape;48;p5"/>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1" name="Google Shape;51;p5"/>
          <p:cNvSpPr txBox="1">
            <a:spLocks noGrp="1"/>
          </p:cNvSpPr>
          <p:nvPr>
            <p:ph type="body" idx="1"/>
          </p:nvPr>
        </p:nvSpPr>
        <p:spPr>
          <a:xfrm>
            <a:off x="1206100" y="1706200"/>
            <a:ext cx="7026900" cy="3064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2" name="Google Shape;52;p5"/>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3"/>
        <p:cNvGrpSpPr/>
        <p:nvPr/>
      </p:nvGrpSpPr>
      <p:grpSpPr>
        <a:xfrm>
          <a:off x="0" y="0"/>
          <a:ext cx="0" cy="0"/>
          <a:chOff x="0" y="0"/>
          <a:chExt cx="0" cy="0"/>
        </a:xfrm>
      </p:grpSpPr>
      <p:sp>
        <p:nvSpPr>
          <p:cNvPr id="54" name="Google Shape;54;p6"/>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6"/>
          <p:cNvGrpSpPr/>
          <p:nvPr/>
        </p:nvGrpSpPr>
        <p:grpSpPr>
          <a:xfrm>
            <a:off x="284659" y="277661"/>
            <a:ext cx="7532717" cy="895903"/>
            <a:chOff x="0" y="266575"/>
            <a:chExt cx="6046490" cy="1687200"/>
          </a:xfrm>
        </p:grpSpPr>
        <p:sp>
          <p:nvSpPr>
            <p:cNvPr id="57" name="Google Shape;57;p6"/>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6"/>
          <p:cNvGrpSpPr/>
          <p:nvPr/>
        </p:nvGrpSpPr>
        <p:grpSpPr>
          <a:xfrm rot="10800000" flipH="1">
            <a:off x="8543953" y="4243733"/>
            <a:ext cx="600055" cy="374899"/>
            <a:chOff x="5211448" y="3165393"/>
            <a:chExt cx="1477967" cy="784800"/>
          </a:xfrm>
        </p:grpSpPr>
        <p:sp>
          <p:nvSpPr>
            <p:cNvPr id="60" name="Google Shape;60;p6"/>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flipH="1">
            <a:off x="8385351" y="4612318"/>
            <a:ext cx="758573" cy="531131"/>
            <a:chOff x="0" y="266575"/>
            <a:chExt cx="7503194" cy="1687200"/>
          </a:xfrm>
        </p:grpSpPr>
        <p:sp>
          <p:nvSpPr>
            <p:cNvPr id="63" name="Google Shape;63;p6"/>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6" name="Google Shape;66;p6"/>
          <p:cNvSpPr txBox="1">
            <a:spLocks noGrp="1"/>
          </p:cNvSpPr>
          <p:nvPr>
            <p:ph type="body" idx="1"/>
          </p:nvPr>
        </p:nvSpPr>
        <p:spPr>
          <a:xfrm>
            <a:off x="1206100"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7" name="Google Shape;67;p6"/>
          <p:cNvSpPr txBox="1">
            <a:spLocks noGrp="1"/>
          </p:cNvSpPr>
          <p:nvPr>
            <p:ph type="body" idx="2"/>
          </p:nvPr>
        </p:nvSpPr>
        <p:spPr>
          <a:xfrm>
            <a:off x="4896145" y="1706200"/>
            <a:ext cx="3336900" cy="3064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68" name="Google Shape;68;p6"/>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9"/>
        <p:cNvGrpSpPr/>
        <p:nvPr/>
      </p:nvGrpSpPr>
      <p:grpSpPr>
        <a:xfrm>
          <a:off x="0" y="0"/>
          <a:ext cx="0" cy="0"/>
          <a:chOff x="0" y="0"/>
          <a:chExt cx="0" cy="0"/>
        </a:xfrm>
      </p:grpSpPr>
      <p:sp>
        <p:nvSpPr>
          <p:cNvPr id="70" name="Google Shape;70;p7"/>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7"/>
          <p:cNvGrpSpPr/>
          <p:nvPr/>
        </p:nvGrpSpPr>
        <p:grpSpPr>
          <a:xfrm>
            <a:off x="284659" y="277661"/>
            <a:ext cx="7532717" cy="895903"/>
            <a:chOff x="0" y="266575"/>
            <a:chExt cx="6046490" cy="1687200"/>
          </a:xfrm>
        </p:grpSpPr>
        <p:sp>
          <p:nvSpPr>
            <p:cNvPr id="73" name="Google Shape;73;p7"/>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10800000" flipH="1">
            <a:off x="8543953" y="4243733"/>
            <a:ext cx="600055" cy="374899"/>
            <a:chOff x="5211448" y="3165393"/>
            <a:chExt cx="1477967" cy="784800"/>
          </a:xfrm>
        </p:grpSpPr>
        <p:sp>
          <p:nvSpPr>
            <p:cNvPr id="76" name="Google Shape;76;p7"/>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7"/>
          <p:cNvGrpSpPr/>
          <p:nvPr/>
        </p:nvGrpSpPr>
        <p:grpSpPr>
          <a:xfrm flipH="1">
            <a:off x="8385351" y="4612318"/>
            <a:ext cx="758573" cy="531131"/>
            <a:chOff x="0" y="266575"/>
            <a:chExt cx="7503194" cy="1687200"/>
          </a:xfrm>
        </p:grpSpPr>
        <p:sp>
          <p:nvSpPr>
            <p:cNvPr id="79" name="Google Shape;79;p7"/>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2" name="Google Shape;82;p7"/>
          <p:cNvSpPr txBox="1">
            <a:spLocks noGrp="1"/>
          </p:cNvSpPr>
          <p:nvPr>
            <p:ph type="body" idx="1"/>
          </p:nvPr>
        </p:nvSpPr>
        <p:spPr>
          <a:xfrm>
            <a:off x="1201800" y="1706200"/>
            <a:ext cx="2147400" cy="30648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3" name="Google Shape;83;p7"/>
          <p:cNvSpPr txBox="1">
            <a:spLocks noGrp="1"/>
          </p:cNvSpPr>
          <p:nvPr>
            <p:ph type="body" idx="2"/>
          </p:nvPr>
        </p:nvSpPr>
        <p:spPr>
          <a:xfrm>
            <a:off x="3643672" y="1706200"/>
            <a:ext cx="2147400" cy="30648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4" name="Google Shape;84;p7"/>
          <p:cNvSpPr txBox="1">
            <a:spLocks noGrp="1"/>
          </p:cNvSpPr>
          <p:nvPr>
            <p:ph type="body" idx="3"/>
          </p:nvPr>
        </p:nvSpPr>
        <p:spPr>
          <a:xfrm>
            <a:off x="6085544" y="1706200"/>
            <a:ext cx="2147400" cy="30648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5" name="Google Shape;85;p7"/>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8"/>
          <p:cNvSpPr/>
          <p:nvPr/>
        </p:nvSpPr>
        <p:spPr>
          <a:xfrm rot="-5400000" flipH="1">
            <a:off x="112050" y="481364"/>
            <a:ext cx="9777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a:off x="284659" y="277661"/>
            <a:ext cx="7532717" cy="895903"/>
            <a:chOff x="0" y="266575"/>
            <a:chExt cx="6046490" cy="1687200"/>
          </a:xfrm>
        </p:grpSpPr>
        <p:sp>
          <p:nvSpPr>
            <p:cNvPr id="90" name="Google Shape;90;p8"/>
            <p:cNvSpPr/>
            <p:nvPr/>
          </p:nvSpPr>
          <p:spPr>
            <a:xfrm rot="10800000" flipH="1">
              <a:off x="0" y="266575"/>
              <a:ext cx="5867700" cy="16872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10800000">
              <a:off x="5864390" y="266658"/>
              <a:ext cx="182100" cy="1684500"/>
            </a:xfrm>
            <a:prstGeom prst="triangle">
              <a:avLst>
                <a:gd name="adj" fmla="val 100000"/>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8"/>
          <p:cNvGrpSpPr/>
          <p:nvPr/>
        </p:nvGrpSpPr>
        <p:grpSpPr>
          <a:xfrm rot="10800000" flipH="1">
            <a:off x="8543953" y="4243733"/>
            <a:ext cx="600055" cy="374899"/>
            <a:chOff x="5211448" y="3165393"/>
            <a:chExt cx="1477967" cy="784800"/>
          </a:xfrm>
        </p:grpSpPr>
        <p:sp>
          <p:nvSpPr>
            <p:cNvPr id="93" name="Google Shape;93;p8"/>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8"/>
          <p:cNvGrpSpPr/>
          <p:nvPr/>
        </p:nvGrpSpPr>
        <p:grpSpPr>
          <a:xfrm flipH="1">
            <a:off x="8385351" y="4612318"/>
            <a:ext cx="758573" cy="531131"/>
            <a:chOff x="0" y="266575"/>
            <a:chExt cx="7503194" cy="1687200"/>
          </a:xfrm>
        </p:grpSpPr>
        <p:sp>
          <p:nvSpPr>
            <p:cNvPr id="96" name="Google Shape;96;p8"/>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8"/>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99" name="Google Shape;99;p8"/>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9"/>
          <p:cNvSpPr/>
          <p:nvPr/>
        </p:nvSpPr>
        <p:spPr>
          <a:xfrm rot="5400000">
            <a:off x="8234561" y="4139455"/>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rot="10800000" flipH="1">
            <a:off x="7937900"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rot="-5400000" flipH="1">
            <a:off x="292350" y="4139455"/>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rot="10800000">
            <a:off x="278211"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rot="10800000" flipH="1">
            <a:off x="281975" y="4232425"/>
            <a:ext cx="8580000" cy="5655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txBox="1">
            <a:spLocks noGrp="1"/>
          </p:cNvSpPr>
          <p:nvPr>
            <p:ph type="body" idx="1"/>
          </p:nvPr>
        </p:nvSpPr>
        <p:spPr>
          <a:xfrm>
            <a:off x="282000" y="4232425"/>
            <a:ext cx="8580000" cy="565500"/>
          </a:xfrm>
          <a:prstGeom prst="rect">
            <a:avLst/>
          </a:prstGeom>
        </p:spPr>
        <p:txBody>
          <a:bodyPr spcFirstLastPara="1" wrap="square" lIns="0" tIns="0" rIns="0" bIns="0" anchor="ctr" anchorCtr="0">
            <a:noAutofit/>
          </a:bodyPr>
          <a:lstStyle>
            <a:lvl1pPr marL="457200" lvl="0" indent="-228600" algn="ctr">
              <a:spcBef>
                <a:spcPts val="360"/>
              </a:spcBef>
              <a:spcAft>
                <a:spcPts val="0"/>
              </a:spcAft>
              <a:buSzPts val="1600"/>
              <a:buNone/>
              <a:defRPr sz="1600"/>
            </a:lvl1pPr>
          </a:lstStyle>
          <a:p>
            <a:endParaRPr/>
          </a:p>
        </p:txBody>
      </p:sp>
      <p:sp>
        <p:nvSpPr>
          <p:cNvPr id="107" name="Google Shape;107;p9"/>
          <p:cNvSpPr txBox="1">
            <a:spLocks noGrp="1"/>
          </p:cNvSpPr>
          <p:nvPr>
            <p:ph type="sldNum" idx="12"/>
          </p:nvPr>
        </p:nvSpPr>
        <p:spPr>
          <a:xfrm>
            <a:off x="4327150" y="4797925"/>
            <a:ext cx="485400" cy="345300"/>
          </a:xfrm>
          <a:prstGeom prst="rect">
            <a:avLst/>
          </a:prstGeom>
        </p:spPr>
        <p:txBody>
          <a:bodyPr spcFirstLastPara="1" wrap="square" lIns="0" tIns="0" rIns="0" bIns="0" anchor="ctr" anchorCtr="0">
            <a:noAutofit/>
          </a:bodyPr>
          <a:lstStyle>
            <a:lvl1pPr lvl="0" algn="ctr">
              <a:buNone/>
              <a:defRPr>
                <a:solidFill>
                  <a:schemeClr val="accent2"/>
                </a:solidFill>
              </a:defRPr>
            </a:lvl1pPr>
            <a:lvl2pPr lvl="1" algn="ctr">
              <a:buNone/>
              <a:defRPr>
                <a:solidFill>
                  <a:schemeClr val="accent2"/>
                </a:solidFill>
              </a:defRPr>
            </a:lvl2pPr>
            <a:lvl3pPr lvl="2" algn="ctr">
              <a:buNone/>
              <a:defRPr>
                <a:solidFill>
                  <a:schemeClr val="accent2"/>
                </a:solidFill>
              </a:defRPr>
            </a:lvl3pPr>
            <a:lvl4pPr lvl="3" algn="ctr">
              <a:buNone/>
              <a:defRPr>
                <a:solidFill>
                  <a:schemeClr val="accent2"/>
                </a:solidFill>
              </a:defRPr>
            </a:lvl4pPr>
            <a:lvl5pPr lvl="4" algn="ctr">
              <a:buNone/>
              <a:defRPr>
                <a:solidFill>
                  <a:schemeClr val="accent2"/>
                </a:solidFill>
              </a:defRPr>
            </a:lvl5pPr>
            <a:lvl6pPr lvl="5" algn="ctr">
              <a:buNone/>
              <a:defRPr>
                <a:solidFill>
                  <a:schemeClr val="accent2"/>
                </a:solidFill>
              </a:defRPr>
            </a:lvl6pPr>
            <a:lvl7pPr lvl="6" algn="ctr">
              <a:buNone/>
              <a:defRPr>
                <a:solidFill>
                  <a:schemeClr val="accent2"/>
                </a:solidFill>
              </a:defRPr>
            </a:lvl7pPr>
            <a:lvl8pPr lvl="7" algn="ctr">
              <a:buNone/>
              <a:defRPr>
                <a:solidFill>
                  <a:schemeClr val="accent2"/>
                </a:solidFill>
              </a:defRPr>
            </a:lvl8pPr>
            <a:lvl9pPr lvl="8" algn="ctr">
              <a:buNone/>
              <a:defRPr>
                <a:solidFill>
                  <a:schemeClr val="accent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grpSp>
        <p:nvGrpSpPr>
          <p:cNvPr id="109" name="Google Shape;109;p10"/>
          <p:cNvGrpSpPr/>
          <p:nvPr/>
        </p:nvGrpSpPr>
        <p:grpSpPr>
          <a:xfrm rot="10800000" flipH="1">
            <a:off x="8543953" y="4243733"/>
            <a:ext cx="600055" cy="374899"/>
            <a:chOff x="5211448" y="3165393"/>
            <a:chExt cx="1477967" cy="784800"/>
          </a:xfrm>
        </p:grpSpPr>
        <p:sp>
          <p:nvSpPr>
            <p:cNvPr id="110" name="Google Shape;110;p10"/>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0"/>
          <p:cNvGrpSpPr/>
          <p:nvPr/>
        </p:nvGrpSpPr>
        <p:grpSpPr>
          <a:xfrm flipH="1">
            <a:off x="8385351" y="4612318"/>
            <a:ext cx="758573" cy="531131"/>
            <a:chOff x="0" y="266575"/>
            <a:chExt cx="7503194" cy="1687200"/>
          </a:xfrm>
        </p:grpSpPr>
        <p:sp>
          <p:nvSpPr>
            <p:cNvPr id="113" name="Google Shape;113;p10"/>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0"/>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6" name="Google Shape;116;p10"/>
          <p:cNvGrpSpPr/>
          <p:nvPr/>
        </p:nvGrpSpPr>
        <p:grpSpPr>
          <a:xfrm flipH="1">
            <a:off x="1" y="524824"/>
            <a:ext cx="600055" cy="374899"/>
            <a:chOff x="5211448" y="3165393"/>
            <a:chExt cx="1477967" cy="784800"/>
          </a:xfrm>
        </p:grpSpPr>
        <p:sp>
          <p:nvSpPr>
            <p:cNvPr id="117" name="Google Shape;117;p10"/>
            <p:cNvSpPr/>
            <p:nvPr/>
          </p:nvSpPr>
          <p:spPr>
            <a:xfrm rot="-5400000" flipH="1">
              <a:off x="5558565" y="2819343"/>
              <a:ext cx="784800" cy="1476900"/>
            </a:xfrm>
            <a:prstGeom prst="triangle">
              <a:avLst>
                <a:gd name="adj" fmla="val 50000"/>
              </a:avLst>
            </a:pr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rot="10800000" flipH="1">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0"/>
          <p:cNvGrpSpPr/>
          <p:nvPr/>
        </p:nvGrpSpPr>
        <p:grpSpPr>
          <a:xfrm rot="10800000" flipH="1">
            <a:off x="84" y="8"/>
            <a:ext cx="758573" cy="531131"/>
            <a:chOff x="0" y="266575"/>
            <a:chExt cx="7503194" cy="1687200"/>
          </a:xfrm>
        </p:grpSpPr>
        <p:sp>
          <p:nvSpPr>
            <p:cNvPr id="120" name="Google Shape;120;p10"/>
            <p:cNvSpPr/>
            <p:nvPr/>
          </p:nvSpPr>
          <p:spPr>
            <a:xfrm rot="10800000" flipH="1">
              <a:off x="0" y="266575"/>
              <a:ext cx="5867700" cy="1687200"/>
            </a:xfrm>
            <a:prstGeom prst="rect">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rot="10800000">
              <a:off x="5808794" y="266660"/>
              <a:ext cx="1694400" cy="1684500"/>
            </a:xfrm>
            <a:prstGeom prst="triangle">
              <a:avLst>
                <a:gd name="adj" fmla="val 100000"/>
              </a:avLst>
            </a:prstGeom>
            <a:gradFill>
              <a:gsLst>
                <a:gs pos="0">
                  <a:schemeClr val="accent1"/>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3400" y="277650"/>
            <a:ext cx="6840600" cy="895800"/>
          </a:xfrm>
          <a:prstGeom prst="rect">
            <a:avLst/>
          </a:prstGeom>
          <a:noFill/>
          <a:ln>
            <a:noFill/>
          </a:ln>
          <a:effectLst>
            <a:outerShdw blurRad="28575" dist="9525" dir="5400000" algn="bl" rotWithShape="0">
              <a:schemeClr val="dk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1pPr>
            <a:lvl2pPr lvl="1">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2pPr>
            <a:lvl3pPr lvl="2">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3pPr>
            <a:lvl4pPr lvl="3">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4pPr>
            <a:lvl5pPr lvl="4">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5pPr>
            <a:lvl6pPr lvl="5">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6pPr>
            <a:lvl7pPr lvl="6">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7pPr>
            <a:lvl8pPr lvl="7">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8pPr>
            <a:lvl9pPr lvl="8">
              <a:lnSpc>
                <a:spcPct val="90000"/>
              </a:lnSpc>
              <a:spcBef>
                <a:spcPts val="0"/>
              </a:spcBef>
              <a:spcAft>
                <a:spcPts val="0"/>
              </a:spcAft>
              <a:buClr>
                <a:schemeClr val="lt1"/>
              </a:buClr>
              <a:buSzPts val="3200"/>
              <a:buFont typeface="Encode Sans Semi Condensed SemiBold"/>
              <a:buNone/>
              <a:defRPr sz="3200">
                <a:solidFill>
                  <a:schemeClr val="lt1"/>
                </a:solidFill>
                <a:latin typeface="Encode Sans Semi Condensed SemiBold"/>
                <a:ea typeface="Encode Sans Semi Condensed SemiBold"/>
                <a:cs typeface="Encode Sans Semi Condensed SemiBold"/>
                <a:sym typeface="Encode Sans Semi Condensed SemiBold"/>
              </a:defRPr>
            </a:lvl9pPr>
          </a:lstStyle>
          <a:p>
            <a:endParaRPr/>
          </a:p>
        </p:txBody>
      </p:sp>
      <p:sp>
        <p:nvSpPr>
          <p:cNvPr id="7" name="Google Shape;7;p1"/>
          <p:cNvSpPr txBox="1">
            <a:spLocks noGrp="1"/>
          </p:cNvSpPr>
          <p:nvPr>
            <p:ph type="body" idx="1"/>
          </p:nvPr>
        </p:nvSpPr>
        <p:spPr>
          <a:xfrm>
            <a:off x="1470125" y="1553800"/>
            <a:ext cx="6915300" cy="306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17500">
              <a:lnSpc>
                <a:spcPct val="115000"/>
              </a:lnSpc>
              <a:spcBef>
                <a:spcPts val="0"/>
              </a:spcBef>
              <a:spcAft>
                <a:spcPts val="0"/>
              </a:spcAft>
              <a:buClr>
                <a:schemeClr val="accent1"/>
              </a:buClr>
              <a:buSzPts val="1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a:lnSpc>
                <a:spcPct val="115000"/>
              </a:lnSpc>
              <a:spcBef>
                <a:spcPts val="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543950" y="4612325"/>
            <a:ext cx="485400" cy="5310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Encode Sans Semi Condensed SemiBold"/>
                <a:ea typeface="Encode Sans Semi Condensed SemiBold"/>
                <a:cs typeface="Encode Sans Semi Condensed SemiBold"/>
                <a:sym typeface="Encode Sans Semi Condensed SemiBold"/>
              </a:defRPr>
            </a:lvl1pPr>
            <a:lvl2pPr lvl="1" algn="r">
              <a:buNone/>
              <a:defRPr sz="1300">
                <a:solidFill>
                  <a:schemeClr val="lt1"/>
                </a:solidFill>
                <a:latin typeface="Encode Sans Semi Condensed SemiBold"/>
                <a:ea typeface="Encode Sans Semi Condensed SemiBold"/>
                <a:cs typeface="Encode Sans Semi Condensed SemiBold"/>
                <a:sym typeface="Encode Sans Semi Condensed SemiBold"/>
              </a:defRPr>
            </a:lvl2pPr>
            <a:lvl3pPr lvl="2" algn="r">
              <a:buNone/>
              <a:defRPr sz="1300">
                <a:solidFill>
                  <a:schemeClr val="lt1"/>
                </a:solidFill>
                <a:latin typeface="Encode Sans Semi Condensed SemiBold"/>
                <a:ea typeface="Encode Sans Semi Condensed SemiBold"/>
                <a:cs typeface="Encode Sans Semi Condensed SemiBold"/>
                <a:sym typeface="Encode Sans Semi Condensed SemiBold"/>
              </a:defRPr>
            </a:lvl3pPr>
            <a:lvl4pPr lvl="3" algn="r">
              <a:buNone/>
              <a:defRPr sz="1300">
                <a:solidFill>
                  <a:schemeClr val="lt1"/>
                </a:solidFill>
                <a:latin typeface="Encode Sans Semi Condensed SemiBold"/>
                <a:ea typeface="Encode Sans Semi Condensed SemiBold"/>
                <a:cs typeface="Encode Sans Semi Condensed SemiBold"/>
                <a:sym typeface="Encode Sans Semi Condensed SemiBold"/>
              </a:defRPr>
            </a:lvl4pPr>
            <a:lvl5pPr lvl="4" algn="r">
              <a:buNone/>
              <a:defRPr sz="1300">
                <a:solidFill>
                  <a:schemeClr val="lt1"/>
                </a:solidFill>
                <a:latin typeface="Encode Sans Semi Condensed SemiBold"/>
                <a:ea typeface="Encode Sans Semi Condensed SemiBold"/>
                <a:cs typeface="Encode Sans Semi Condensed SemiBold"/>
                <a:sym typeface="Encode Sans Semi Condensed SemiBold"/>
              </a:defRPr>
            </a:lvl5pPr>
            <a:lvl6pPr lvl="5" algn="r">
              <a:buNone/>
              <a:defRPr sz="1300">
                <a:solidFill>
                  <a:schemeClr val="lt1"/>
                </a:solidFill>
                <a:latin typeface="Encode Sans Semi Condensed SemiBold"/>
                <a:ea typeface="Encode Sans Semi Condensed SemiBold"/>
                <a:cs typeface="Encode Sans Semi Condensed SemiBold"/>
                <a:sym typeface="Encode Sans Semi Condensed SemiBold"/>
              </a:defRPr>
            </a:lvl6pPr>
            <a:lvl7pPr lvl="6" algn="r">
              <a:buNone/>
              <a:defRPr sz="1300">
                <a:solidFill>
                  <a:schemeClr val="lt1"/>
                </a:solidFill>
                <a:latin typeface="Encode Sans Semi Condensed SemiBold"/>
                <a:ea typeface="Encode Sans Semi Condensed SemiBold"/>
                <a:cs typeface="Encode Sans Semi Condensed SemiBold"/>
                <a:sym typeface="Encode Sans Semi Condensed SemiBold"/>
              </a:defRPr>
            </a:lvl7pPr>
            <a:lvl8pPr lvl="7" algn="r">
              <a:buNone/>
              <a:defRPr sz="1300">
                <a:solidFill>
                  <a:schemeClr val="lt1"/>
                </a:solidFill>
                <a:latin typeface="Encode Sans Semi Condensed SemiBold"/>
                <a:ea typeface="Encode Sans Semi Condensed SemiBold"/>
                <a:cs typeface="Encode Sans Semi Condensed SemiBold"/>
                <a:sym typeface="Encode Sans Semi Condensed SemiBold"/>
              </a:defRPr>
            </a:lvl8pPr>
            <a:lvl9pPr lvl="8" algn="r">
              <a:buNone/>
              <a:defRPr sz="1300">
                <a:solidFill>
                  <a:schemeClr val="lt1"/>
                </a:solidFill>
                <a:latin typeface="Encode Sans Semi Condensed SemiBold"/>
                <a:ea typeface="Encode Sans Semi Condensed SemiBold"/>
                <a:cs typeface="Encode Sans Semi Condensed SemiBold"/>
                <a:sym typeface="Encode Sans Semi Condensed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1"/>
          <p:cNvSpPr txBox="1">
            <a:spLocks noGrp="1"/>
          </p:cNvSpPr>
          <p:nvPr>
            <p:ph type="ctrTitle"/>
          </p:nvPr>
        </p:nvSpPr>
        <p:spPr>
          <a:xfrm>
            <a:off x="1101000" y="1278675"/>
            <a:ext cx="6942000" cy="166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dirty="0"/>
              <a:t>Predicting Wage by Club &amp; Player Attributes</a:t>
            </a:r>
            <a:endParaRPr sz="4800" dirty="0"/>
          </a:p>
        </p:txBody>
      </p:sp>
      <p:sp>
        <p:nvSpPr>
          <p:cNvPr id="127" name="Google Shape;127;p11"/>
          <p:cNvSpPr txBox="1"/>
          <p:nvPr/>
        </p:nvSpPr>
        <p:spPr>
          <a:xfrm>
            <a:off x="644225" y="3088150"/>
            <a:ext cx="7853400" cy="9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Encode Sans Semi Condensed Light"/>
                <a:ea typeface="Encode Sans Semi Condensed Light"/>
                <a:cs typeface="Encode Sans Semi Condensed Light"/>
                <a:sym typeface="Encode Sans Semi Condensed Light"/>
              </a:rPr>
              <a:t>Justo Garcia	Miranda Heyer	James Kistner	Cady Stringer</a:t>
            </a:r>
            <a:endParaRPr sz="1800" dirty="0">
              <a:latin typeface="Encode Sans Semi Condensed Light"/>
              <a:ea typeface="Encode Sans Semi Condensed Light"/>
              <a:cs typeface="Encode Sans Semi Condensed Light"/>
              <a:sym typeface="Encode Sans Semi Condensed Light"/>
            </a:endParaRPr>
          </a:p>
          <a:p>
            <a:pPr marL="0" lvl="0" indent="0" algn="ctr" rtl="0">
              <a:spcBef>
                <a:spcPts val="0"/>
              </a:spcBef>
              <a:spcAft>
                <a:spcPts val="0"/>
              </a:spcAft>
              <a:buNone/>
            </a:pPr>
            <a:endParaRPr dirty="0">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0"/>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Data Cleaning</a:t>
            </a:r>
            <a:endParaRPr/>
          </a:p>
        </p:txBody>
      </p:sp>
      <p:sp>
        <p:nvSpPr>
          <p:cNvPr id="210" name="Google Shape;210;p20"/>
          <p:cNvSpPr txBox="1">
            <a:spLocks noGrp="1"/>
          </p:cNvSpPr>
          <p:nvPr>
            <p:ph type="body" idx="1"/>
          </p:nvPr>
        </p:nvSpPr>
        <p:spPr>
          <a:xfrm>
            <a:off x="1206100" y="1438100"/>
            <a:ext cx="7026900" cy="36420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sz="1800"/>
              <a:t>Remove unneeded columns</a:t>
            </a:r>
            <a:endParaRPr sz="1800"/>
          </a:p>
          <a:p>
            <a:pPr marL="914400" lvl="1" indent="-342900" algn="l" rtl="0">
              <a:spcBef>
                <a:spcPts val="0"/>
              </a:spcBef>
              <a:spcAft>
                <a:spcPts val="0"/>
              </a:spcAft>
              <a:buSzPts val="1800"/>
              <a:buChar char="▸"/>
            </a:pPr>
            <a:r>
              <a:rPr lang="en" sz="1800"/>
              <a:t>Row #, ID #, Value, Release Clause, Name, Photo, Flag, Club Logo, Special, Body Type, Real Face, Jersey #, Loaned From, Joined Date  </a:t>
            </a:r>
            <a:endParaRPr sz="1800"/>
          </a:p>
          <a:p>
            <a:pPr marL="457200" lvl="0" indent="-342900" algn="l" rtl="0">
              <a:spcBef>
                <a:spcPts val="0"/>
              </a:spcBef>
              <a:spcAft>
                <a:spcPts val="0"/>
              </a:spcAft>
              <a:buSzPts val="1800"/>
              <a:buChar char="⊳"/>
            </a:pPr>
            <a:r>
              <a:rPr lang="en" sz="1800"/>
              <a:t>Removed symbols/letters in numeric columns</a:t>
            </a:r>
            <a:endParaRPr sz="1800"/>
          </a:p>
          <a:p>
            <a:pPr marL="914400" lvl="1" indent="-342900" algn="l" rtl="0">
              <a:spcBef>
                <a:spcPts val="0"/>
              </a:spcBef>
              <a:spcAft>
                <a:spcPts val="0"/>
              </a:spcAft>
              <a:buSzPts val="1800"/>
              <a:buChar char="▸"/>
            </a:pPr>
            <a:r>
              <a:rPr lang="en" sz="1800"/>
              <a:t>Wage &amp; weight</a:t>
            </a:r>
            <a:endParaRPr sz="1800"/>
          </a:p>
          <a:p>
            <a:pPr marL="914400" lvl="1" indent="-342900" algn="l" rtl="0">
              <a:spcBef>
                <a:spcPts val="0"/>
              </a:spcBef>
              <a:spcAft>
                <a:spcPts val="0"/>
              </a:spcAft>
              <a:buSzPts val="1800"/>
              <a:buChar char="▸"/>
            </a:pPr>
            <a:r>
              <a:rPr lang="en" sz="1800"/>
              <a:t>Height to inches function removes apostrophe, replaces it with decimal and changes it to inches 5’11  to 71 inches</a:t>
            </a:r>
            <a:endParaRPr sz="1800"/>
          </a:p>
          <a:p>
            <a:pPr marL="457200" lvl="0" indent="-342900" algn="l" rtl="0">
              <a:spcBef>
                <a:spcPts val="0"/>
              </a:spcBef>
              <a:spcAft>
                <a:spcPts val="0"/>
              </a:spcAft>
              <a:buSzPts val="1800"/>
              <a:buChar char="⊳"/>
            </a:pPr>
            <a:r>
              <a:rPr lang="en" sz="1800"/>
              <a:t>Factoring</a:t>
            </a:r>
            <a:endParaRPr sz="1800"/>
          </a:p>
          <a:p>
            <a:pPr marL="914400" lvl="1" indent="-342900" algn="l" rtl="0">
              <a:spcBef>
                <a:spcPts val="0"/>
              </a:spcBef>
              <a:spcAft>
                <a:spcPts val="0"/>
              </a:spcAft>
              <a:buSzPts val="1800"/>
              <a:buChar char="▸"/>
            </a:pPr>
            <a:r>
              <a:rPr lang="en" sz="1800"/>
              <a:t>Over 200 countries, so we changed countries to continents by a right_join</a:t>
            </a:r>
            <a:endParaRPr sz="1800"/>
          </a:p>
          <a:p>
            <a:pPr marL="914400" lvl="1" indent="-342900" algn="l" rtl="0">
              <a:spcBef>
                <a:spcPts val="0"/>
              </a:spcBef>
              <a:spcAft>
                <a:spcPts val="0"/>
              </a:spcAft>
              <a:buSzPts val="1800"/>
              <a:buChar char="▸"/>
            </a:pPr>
            <a:r>
              <a:rPr lang="en" sz="1800"/>
              <a:t>Factored clubs into top 28 &amp; other</a:t>
            </a:r>
            <a:endParaRPr sz="1800"/>
          </a:p>
          <a:p>
            <a:pPr marL="0" lvl="0" indent="0" algn="l" rtl="0">
              <a:spcBef>
                <a:spcPts val="600"/>
              </a:spcBef>
              <a:spcAft>
                <a:spcPts val="0"/>
              </a:spcAft>
              <a:buNone/>
            </a:pPr>
            <a:endParaRPr sz="1800"/>
          </a:p>
        </p:txBody>
      </p:sp>
      <p:sp>
        <p:nvSpPr>
          <p:cNvPr id="211" name="Google Shape;211;p20"/>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txBox="1">
            <a:spLocks noGrp="1"/>
          </p:cNvSpPr>
          <p:nvPr>
            <p:ph type="ctrTitle"/>
          </p:nvPr>
        </p:nvSpPr>
        <p:spPr>
          <a:xfrm>
            <a:off x="2444650" y="1581025"/>
            <a:ext cx="5733300"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Models</a:t>
            </a:r>
            <a:endParaRPr/>
          </a:p>
        </p:txBody>
      </p:sp>
      <p:sp>
        <p:nvSpPr>
          <p:cNvPr id="217" name="Google Shape;217;p21"/>
          <p:cNvSpPr txBox="1">
            <a:spLocks noGrp="1"/>
          </p:cNvSpPr>
          <p:nvPr>
            <p:ph type="subTitle" idx="1"/>
          </p:nvPr>
        </p:nvSpPr>
        <p:spPr>
          <a:xfrm>
            <a:off x="2444650" y="2276025"/>
            <a:ext cx="5733300" cy="98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a:t>Linear Regression, Linear Regression with Lasso Variable Selection, Elastic Net, Random Forest, Neural Network</a:t>
            </a:r>
            <a:endParaRPr sz="2000"/>
          </a:p>
        </p:txBody>
      </p:sp>
      <p:sp>
        <p:nvSpPr>
          <p:cNvPr id="219" name="Google Shape;219;p21"/>
          <p:cNvSpPr txBox="1"/>
          <p:nvPr/>
        </p:nvSpPr>
        <p:spPr>
          <a:xfrm>
            <a:off x="4742575" y="3154500"/>
            <a:ext cx="14835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Encode Sans Semi Condensed Light"/>
                <a:ea typeface="Encode Sans Semi Condensed Light"/>
                <a:cs typeface="Encode Sans Semi Condensed Light"/>
                <a:sym typeface="Encode Sans Semi Condensed Light"/>
              </a:rPr>
              <a:t>Get it? He’s a model.</a:t>
            </a:r>
            <a:endParaRPr sz="1200">
              <a:solidFill>
                <a:srgbClr val="FFFFFF"/>
              </a:solidFill>
              <a:latin typeface="Encode Sans Semi Condensed Light"/>
              <a:ea typeface="Encode Sans Semi Condensed Light"/>
              <a:cs typeface="Encode Sans Semi Condensed Light"/>
              <a:sym typeface="Encode Sans Semi Condensed Light"/>
            </a:endParaRPr>
          </a:p>
        </p:txBody>
      </p:sp>
      <p:pic>
        <p:nvPicPr>
          <p:cNvPr id="2050" name="Picture 2">
            <a:extLst>
              <a:ext uri="{FF2B5EF4-FFF2-40B4-BE49-F238E27FC236}">
                <a16:creationId xmlns:a16="http://schemas.microsoft.com/office/drawing/2014/main" id="{1A72B039-78C8-2445-8CE1-EF95156FC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473" y="3224454"/>
            <a:ext cx="2028788" cy="16882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2"/>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Multiple Linear Regression</a:t>
            </a:r>
            <a:endParaRPr/>
          </a:p>
        </p:txBody>
      </p:sp>
      <p:sp>
        <p:nvSpPr>
          <p:cNvPr id="225" name="Google Shape;225;p22"/>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26" name="Google Shape;226;p22"/>
          <p:cNvPicPr preferRelativeResize="0"/>
          <p:nvPr/>
        </p:nvPicPr>
        <p:blipFill>
          <a:blip r:embed="rId3">
            <a:alphaModFix/>
          </a:blip>
          <a:stretch>
            <a:fillRect/>
          </a:stretch>
        </p:blipFill>
        <p:spPr>
          <a:xfrm>
            <a:off x="553949" y="2486425"/>
            <a:ext cx="8036100" cy="95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3"/>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32" name="Google Shape;232;p23"/>
          <p:cNvSpPr txBox="1"/>
          <p:nvPr/>
        </p:nvSpPr>
        <p:spPr>
          <a:xfrm>
            <a:off x="1421375" y="756700"/>
            <a:ext cx="3723900" cy="1869000"/>
          </a:xfrm>
          <a:prstGeom prst="rect">
            <a:avLst/>
          </a:prstGeom>
          <a:noFill/>
          <a:ln>
            <a:noFill/>
          </a:ln>
        </p:spPr>
        <p:txBody>
          <a:bodyPr spcFirstLastPara="1" wrap="square" lIns="91425" tIns="91425" rIns="91425" bIns="91425" anchor="t" anchorCtr="0">
            <a:noAutofit/>
          </a:bodyPr>
          <a:lstStyle/>
          <a:p>
            <a:pPr marL="457200" lvl="0" indent="0" algn="l" rtl="0">
              <a:lnSpc>
                <a:spcPct val="145000"/>
              </a:lnSpc>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233" name="Google Shape;233;p23"/>
          <p:cNvSpPr txBox="1">
            <a:spLocks noGrp="1"/>
          </p:cNvSpPr>
          <p:nvPr>
            <p:ph type="body" idx="4294967295"/>
          </p:nvPr>
        </p:nvSpPr>
        <p:spPr>
          <a:xfrm>
            <a:off x="1149875" y="1422775"/>
            <a:ext cx="6168000" cy="3064800"/>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Char char="⊳"/>
            </a:pPr>
            <a:r>
              <a:rPr lang="en" sz="2000" b="1"/>
              <a:t>Better than expected!</a:t>
            </a:r>
            <a:endParaRPr sz="2000" b="1"/>
          </a:p>
          <a:p>
            <a:pPr marL="457200" lvl="0" indent="-355600" algn="l" rtl="0">
              <a:spcBef>
                <a:spcPts val="0"/>
              </a:spcBef>
              <a:spcAft>
                <a:spcPts val="0"/>
              </a:spcAft>
              <a:buSzPts val="2000"/>
              <a:buChar char="⊳"/>
            </a:pPr>
            <a:r>
              <a:rPr lang="en" sz="2000" b="1"/>
              <a:t>R2: 0.66</a:t>
            </a:r>
            <a:endParaRPr sz="2000" b="1"/>
          </a:p>
          <a:p>
            <a:pPr marL="457200" lvl="0" indent="-355600" algn="l" rtl="0">
              <a:spcBef>
                <a:spcPts val="0"/>
              </a:spcBef>
              <a:spcAft>
                <a:spcPts val="0"/>
              </a:spcAft>
              <a:buSzPts val="2000"/>
              <a:buChar char="⊳"/>
            </a:pPr>
            <a:r>
              <a:rPr lang="en" sz="2000" b="1"/>
              <a:t>MAE: 6.4</a:t>
            </a:r>
            <a:endParaRPr sz="2000" b="1"/>
          </a:p>
          <a:p>
            <a:pPr marL="457200" lvl="0" indent="-355600" algn="l" rtl="0">
              <a:spcBef>
                <a:spcPts val="0"/>
              </a:spcBef>
              <a:spcAft>
                <a:spcPts val="0"/>
              </a:spcAft>
              <a:buSzPts val="2000"/>
              <a:buChar char="⊳"/>
            </a:pPr>
            <a:r>
              <a:rPr lang="en" sz="2000" b="1"/>
              <a:t>RMSE: 13.8</a:t>
            </a:r>
            <a:endParaRPr b="1"/>
          </a:p>
        </p:txBody>
      </p:sp>
      <p:sp>
        <p:nvSpPr>
          <p:cNvPr id="234" name="Google Shape;234;p23"/>
          <p:cNvSpPr txBox="1">
            <a:spLocks noGrp="1"/>
          </p:cNvSpPr>
          <p:nvPr>
            <p:ph type="title" idx="4294967295"/>
          </p:nvPr>
        </p:nvSpPr>
        <p:spPr>
          <a:xfrm>
            <a:off x="1149875" y="443775"/>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3"/>
                </a:solidFill>
              </a:rPr>
              <a:t>Linear Model Diagnostics</a:t>
            </a:r>
            <a:endParaRPr>
              <a:solidFill>
                <a:schemeClr val="accent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4"/>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Heteroskedasticity</a:t>
            </a:r>
            <a:endParaRPr/>
          </a:p>
        </p:txBody>
      </p:sp>
      <p:sp>
        <p:nvSpPr>
          <p:cNvPr id="240" name="Google Shape;240;p24"/>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41" name="Google Shape;241;p24"/>
          <p:cNvSpPr txBox="1"/>
          <p:nvPr/>
        </p:nvSpPr>
        <p:spPr>
          <a:xfrm>
            <a:off x="2001425" y="1994200"/>
            <a:ext cx="5472300" cy="12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ncode Sans Semi Condensed Light"/>
                <a:ea typeface="Encode Sans Semi Condensed Light"/>
                <a:cs typeface="Encode Sans Semi Condensed Light"/>
                <a:sym typeface="Encode Sans Semi Condensed Light"/>
              </a:rPr>
              <a:t>UPDATE plot(lm_model) !!!!!</a:t>
            </a:r>
            <a:endParaRPr>
              <a:latin typeface="Encode Sans Semi Condensed Light"/>
              <a:ea typeface="Encode Sans Semi Condensed Light"/>
              <a:cs typeface="Encode Sans Semi Condensed Light"/>
              <a:sym typeface="Encode Sans Semi Condensed Light"/>
            </a:endParaRPr>
          </a:p>
        </p:txBody>
      </p:sp>
      <p:pic>
        <p:nvPicPr>
          <p:cNvPr id="242" name="Google Shape;242;p24"/>
          <p:cNvPicPr preferRelativeResize="0"/>
          <p:nvPr/>
        </p:nvPicPr>
        <p:blipFill>
          <a:blip r:embed="rId3">
            <a:alphaModFix/>
          </a:blip>
          <a:stretch>
            <a:fillRect/>
          </a:stretch>
        </p:blipFill>
        <p:spPr>
          <a:xfrm>
            <a:off x="1341375" y="1272500"/>
            <a:ext cx="6284573" cy="3870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5"/>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48" name="Google Shape;248;p25"/>
          <p:cNvSpPr txBox="1"/>
          <p:nvPr/>
        </p:nvSpPr>
        <p:spPr>
          <a:xfrm>
            <a:off x="1421375" y="756700"/>
            <a:ext cx="3723900" cy="1869000"/>
          </a:xfrm>
          <a:prstGeom prst="rect">
            <a:avLst/>
          </a:prstGeom>
          <a:noFill/>
          <a:ln>
            <a:noFill/>
          </a:ln>
        </p:spPr>
        <p:txBody>
          <a:bodyPr spcFirstLastPara="1" wrap="square" lIns="91425" tIns="91425" rIns="91425" bIns="91425" anchor="t" anchorCtr="0">
            <a:noAutofit/>
          </a:bodyPr>
          <a:lstStyle/>
          <a:p>
            <a:pPr marL="457200" lvl="0" indent="0" algn="l" rtl="0">
              <a:lnSpc>
                <a:spcPct val="145000"/>
              </a:lnSpc>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pic>
        <p:nvPicPr>
          <p:cNvPr id="249" name="Google Shape;249;p25"/>
          <p:cNvPicPr preferRelativeResize="0"/>
          <p:nvPr/>
        </p:nvPicPr>
        <p:blipFill rotWithShape="1">
          <a:blip r:embed="rId3">
            <a:alphaModFix/>
          </a:blip>
          <a:srcRect l="1177" t="5644" r="3864" b="5045"/>
          <a:stretch/>
        </p:blipFill>
        <p:spPr>
          <a:xfrm>
            <a:off x="1305925" y="1253450"/>
            <a:ext cx="6532151" cy="3793850"/>
          </a:xfrm>
          <a:prstGeom prst="rect">
            <a:avLst/>
          </a:prstGeom>
          <a:noFill/>
          <a:ln>
            <a:noFill/>
          </a:ln>
        </p:spPr>
      </p:pic>
      <p:sp>
        <p:nvSpPr>
          <p:cNvPr id="250" name="Google Shape;250;p25"/>
          <p:cNvSpPr/>
          <p:nvPr/>
        </p:nvSpPr>
        <p:spPr>
          <a:xfrm rot="-1989890">
            <a:off x="6245547" y="3581207"/>
            <a:ext cx="971210" cy="424199"/>
          </a:xfrm>
          <a:prstGeom prst="lef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txBox="1">
            <a:spLocks noGrp="1"/>
          </p:cNvSpPr>
          <p:nvPr>
            <p:ph type="title" idx="4294967295"/>
          </p:nvPr>
        </p:nvSpPr>
        <p:spPr>
          <a:xfrm>
            <a:off x="997475" y="291375"/>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3"/>
                </a:solidFill>
              </a:rPr>
              <a:t>Elastic Net: Picking our Optimal Alpha</a:t>
            </a:r>
            <a:endParaRPr>
              <a:solidFill>
                <a:schemeClr val="accent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6"/>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57" name="Google Shape;257;p26"/>
          <p:cNvSpPr txBox="1"/>
          <p:nvPr/>
        </p:nvSpPr>
        <p:spPr>
          <a:xfrm>
            <a:off x="1421375" y="756700"/>
            <a:ext cx="3723900" cy="1869000"/>
          </a:xfrm>
          <a:prstGeom prst="rect">
            <a:avLst/>
          </a:prstGeom>
          <a:noFill/>
          <a:ln>
            <a:noFill/>
          </a:ln>
        </p:spPr>
        <p:txBody>
          <a:bodyPr spcFirstLastPara="1" wrap="square" lIns="91425" tIns="91425" rIns="91425" bIns="91425" anchor="t" anchorCtr="0">
            <a:noAutofit/>
          </a:bodyPr>
          <a:lstStyle/>
          <a:p>
            <a:pPr marL="457200" lvl="0" indent="0" algn="l" rtl="0">
              <a:lnSpc>
                <a:spcPct val="145000"/>
              </a:lnSpc>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pic>
        <p:nvPicPr>
          <p:cNvPr id="258" name="Google Shape;258;p26"/>
          <p:cNvPicPr preferRelativeResize="0"/>
          <p:nvPr/>
        </p:nvPicPr>
        <p:blipFill rotWithShape="1">
          <a:blip r:embed="rId3">
            <a:alphaModFix/>
          </a:blip>
          <a:srcRect l="1596" t="1574" r="5014" b="4686"/>
          <a:stretch/>
        </p:blipFill>
        <p:spPr>
          <a:xfrm>
            <a:off x="153025" y="160975"/>
            <a:ext cx="4532600" cy="2831401"/>
          </a:xfrm>
          <a:prstGeom prst="rect">
            <a:avLst/>
          </a:prstGeom>
          <a:noFill/>
          <a:ln>
            <a:noFill/>
          </a:ln>
        </p:spPr>
      </p:pic>
      <p:pic>
        <p:nvPicPr>
          <p:cNvPr id="259" name="Google Shape;259;p26"/>
          <p:cNvPicPr preferRelativeResize="0"/>
          <p:nvPr/>
        </p:nvPicPr>
        <p:blipFill rotWithShape="1">
          <a:blip r:embed="rId4">
            <a:alphaModFix/>
          </a:blip>
          <a:srcRect l="1627" t="1209" r="1482" b="2774"/>
          <a:stretch/>
        </p:blipFill>
        <p:spPr>
          <a:xfrm>
            <a:off x="4237675" y="2182450"/>
            <a:ext cx="4590999" cy="2831401"/>
          </a:xfrm>
          <a:prstGeom prst="rect">
            <a:avLst/>
          </a:prstGeom>
          <a:noFill/>
          <a:ln>
            <a:noFill/>
          </a:ln>
        </p:spPr>
      </p:pic>
      <p:sp>
        <p:nvSpPr>
          <p:cNvPr id="260" name="Google Shape;260;p26"/>
          <p:cNvSpPr/>
          <p:nvPr/>
        </p:nvSpPr>
        <p:spPr>
          <a:xfrm rot="-3254284">
            <a:off x="8087900" y="3128259"/>
            <a:ext cx="971222" cy="424215"/>
          </a:xfrm>
          <a:prstGeom prst="lef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txBox="1"/>
          <p:nvPr/>
        </p:nvSpPr>
        <p:spPr>
          <a:xfrm>
            <a:off x="1079375" y="3245825"/>
            <a:ext cx="2934900" cy="1366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Encode Sans Semi Condensed Light"/>
              <a:buChar char="●"/>
            </a:pPr>
            <a:r>
              <a:rPr lang="en" sz="1800" i="1">
                <a:latin typeface="Encode Sans Semi Condensed Light"/>
                <a:ea typeface="Encode Sans Semi Condensed Light"/>
                <a:cs typeface="Encode Sans Semi Condensed Light"/>
                <a:sym typeface="Encode Sans Semi Condensed Light"/>
              </a:rPr>
              <a:t>Clubs are some of the last variables to be set to zero</a:t>
            </a:r>
            <a:endParaRPr sz="1800" i="1">
              <a:latin typeface="Encode Sans Semi Condensed Light"/>
              <a:ea typeface="Encode Sans Semi Condensed Light"/>
              <a:cs typeface="Encode Sans Semi Condensed Light"/>
              <a:sym typeface="Encode Sans Semi Condensed Light"/>
            </a:endParaRPr>
          </a:p>
          <a:p>
            <a:pPr marL="457200" lvl="0" indent="-342900" algn="l" rtl="0">
              <a:spcBef>
                <a:spcPts val="0"/>
              </a:spcBef>
              <a:spcAft>
                <a:spcPts val="0"/>
              </a:spcAft>
              <a:buSzPts val="1800"/>
              <a:buFont typeface="Encode Sans Semi Condensed Light"/>
              <a:buChar char="●"/>
            </a:pPr>
            <a:r>
              <a:rPr lang="en" sz="1800" i="1">
                <a:latin typeface="Encode Sans Semi Condensed Light"/>
                <a:ea typeface="Encode Sans Semi Condensed Light"/>
                <a:cs typeface="Encode Sans Semi Condensed Light"/>
                <a:sym typeface="Encode Sans Semi Condensed Light"/>
              </a:rPr>
              <a:t>International reputation last variable set to zero</a:t>
            </a:r>
            <a:endParaRPr sz="1800" i="1">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7"/>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67" name="Google Shape;267;p27"/>
          <p:cNvSpPr txBox="1"/>
          <p:nvPr/>
        </p:nvSpPr>
        <p:spPr>
          <a:xfrm>
            <a:off x="1421375" y="756700"/>
            <a:ext cx="3723900" cy="1869000"/>
          </a:xfrm>
          <a:prstGeom prst="rect">
            <a:avLst/>
          </a:prstGeom>
          <a:noFill/>
          <a:ln>
            <a:noFill/>
          </a:ln>
        </p:spPr>
        <p:txBody>
          <a:bodyPr spcFirstLastPara="1" wrap="square" lIns="91425" tIns="91425" rIns="91425" bIns="91425" anchor="t" anchorCtr="0">
            <a:noAutofit/>
          </a:bodyPr>
          <a:lstStyle/>
          <a:p>
            <a:pPr marL="457200" lvl="0" indent="0" algn="l" rtl="0">
              <a:lnSpc>
                <a:spcPct val="145000"/>
              </a:lnSpc>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268" name="Google Shape;268;p27"/>
          <p:cNvSpPr txBox="1">
            <a:spLocks noGrp="1"/>
          </p:cNvSpPr>
          <p:nvPr>
            <p:ph type="body" idx="4294967295"/>
          </p:nvPr>
        </p:nvSpPr>
        <p:spPr>
          <a:xfrm>
            <a:off x="1149875" y="1395375"/>
            <a:ext cx="6168000" cy="30648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b="1"/>
              <a:t>R2: 0.63</a:t>
            </a:r>
            <a:endParaRPr b="1"/>
          </a:p>
          <a:p>
            <a:pPr marL="457200" lvl="0" indent="-381000" algn="l" rtl="0">
              <a:spcBef>
                <a:spcPts val="0"/>
              </a:spcBef>
              <a:spcAft>
                <a:spcPts val="0"/>
              </a:spcAft>
              <a:buSzPts val="2400"/>
              <a:buChar char="⊳"/>
            </a:pPr>
            <a:r>
              <a:rPr lang="en" b="1"/>
              <a:t>MAE: 6.3</a:t>
            </a:r>
            <a:endParaRPr b="1"/>
          </a:p>
          <a:p>
            <a:pPr marL="457200" lvl="0" indent="-381000" algn="l" rtl="0">
              <a:spcBef>
                <a:spcPts val="0"/>
              </a:spcBef>
              <a:spcAft>
                <a:spcPts val="0"/>
              </a:spcAft>
              <a:buSzPts val="2400"/>
              <a:buChar char="⊳"/>
            </a:pPr>
            <a:r>
              <a:rPr lang="en" b="1"/>
              <a:t>RMSE: 14.5</a:t>
            </a:r>
            <a:endParaRPr b="1"/>
          </a:p>
        </p:txBody>
      </p:sp>
      <p:sp>
        <p:nvSpPr>
          <p:cNvPr id="269" name="Google Shape;269;p27"/>
          <p:cNvSpPr txBox="1">
            <a:spLocks noGrp="1"/>
          </p:cNvSpPr>
          <p:nvPr>
            <p:ph type="title" idx="4294967295"/>
          </p:nvPr>
        </p:nvSpPr>
        <p:spPr>
          <a:xfrm>
            <a:off x="1149875" y="443775"/>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3"/>
                </a:solidFill>
              </a:rPr>
              <a:t>Elastic Net Model Diagnostics</a:t>
            </a:r>
            <a:endParaRPr>
              <a:solidFill>
                <a:schemeClr val="accent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Lasso Model</a:t>
            </a:r>
            <a:endParaRPr/>
          </a:p>
        </p:txBody>
      </p:sp>
      <p:sp>
        <p:nvSpPr>
          <p:cNvPr id="275" name="Google Shape;275;p28"/>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76" name="Google Shape;276;p28"/>
          <p:cNvPicPr preferRelativeResize="0"/>
          <p:nvPr/>
        </p:nvPicPr>
        <p:blipFill>
          <a:blip r:embed="rId3">
            <a:alphaModFix/>
          </a:blip>
          <a:stretch>
            <a:fillRect/>
          </a:stretch>
        </p:blipFill>
        <p:spPr>
          <a:xfrm>
            <a:off x="204463" y="1952508"/>
            <a:ext cx="8735076" cy="1880754"/>
          </a:xfrm>
          <a:prstGeom prst="rect">
            <a:avLst/>
          </a:prstGeom>
          <a:noFill/>
          <a:ln>
            <a:noFill/>
          </a:ln>
        </p:spPr>
      </p:pic>
      <p:sp>
        <p:nvSpPr>
          <p:cNvPr id="277" name="Google Shape;277;p28"/>
          <p:cNvSpPr txBox="1"/>
          <p:nvPr/>
        </p:nvSpPr>
        <p:spPr>
          <a:xfrm>
            <a:off x="5831325" y="4754375"/>
            <a:ext cx="2565000" cy="2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Encode Sans Semi Condensed Light"/>
                <a:ea typeface="Encode Sans Semi Condensed Light"/>
                <a:cs typeface="Encode Sans Semi Condensed Light"/>
                <a:sym typeface="Encode Sans Semi Condensed Light"/>
              </a:rPr>
              <a:t>*Please ignore our terrible naming conventions</a:t>
            </a:r>
            <a:endParaRPr sz="1000">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9"/>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Lasso Model</a:t>
            </a:r>
            <a:endParaRPr/>
          </a:p>
        </p:txBody>
      </p:sp>
      <p:sp>
        <p:nvSpPr>
          <p:cNvPr id="283" name="Google Shape;283;p29"/>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84" name="Google Shape;284;p29"/>
          <p:cNvSpPr txBox="1"/>
          <p:nvPr/>
        </p:nvSpPr>
        <p:spPr>
          <a:xfrm>
            <a:off x="5831325" y="4754375"/>
            <a:ext cx="2565000" cy="2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Encode Sans Semi Condensed Light"/>
              <a:ea typeface="Encode Sans Semi Condensed Light"/>
              <a:cs typeface="Encode Sans Semi Condensed Light"/>
              <a:sym typeface="Encode Sans Semi Condensed Light"/>
            </a:endParaRPr>
          </a:p>
        </p:txBody>
      </p:sp>
      <p:sp>
        <p:nvSpPr>
          <p:cNvPr id="285" name="Google Shape;285;p29"/>
          <p:cNvSpPr txBox="1">
            <a:spLocks noGrp="1"/>
          </p:cNvSpPr>
          <p:nvPr>
            <p:ph type="body" idx="1"/>
          </p:nvPr>
        </p:nvSpPr>
        <p:spPr>
          <a:xfrm>
            <a:off x="1149875" y="1395375"/>
            <a:ext cx="6168000" cy="30648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b="1"/>
              <a:t>Lambda min picked 96 variables</a:t>
            </a:r>
            <a:endParaRPr b="1"/>
          </a:p>
          <a:p>
            <a:pPr marL="457200" lvl="0" indent="-381000" algn="l" rtl="0">
              <a:spcBef>
                <a:spcPts val="0"/>
              </a:spcBef>
              <a:spcAft>
                <a:spcPts val="0"/>
              </a:spcAft>
              <a:buSzPts val="2400"/>
              <a:buChar char="⊳"/>
            </a:pPr>
            <a:r>
              <a:rPr lang="en" b="1"/>
              <a:t>Lambda 1se picked 8 variables: </a:t>
            </a:r>
            <a:endParaRPr b="1"/>
          </a:p>
          <a:p>
            <a:pPr marL="914400" lvl="1" indent="-317500" algn="l" rtl="0">
              <a:spcBef>
                <a:spcPts val="0"/>
              </a:spcBef>
              <a:spcAft>
                <a:spcPts val="0"/>
              </a:spcAft>
              <a:buSzPts val="1400"/>
              <a:buChar char="▸"/>
            </a:pPr>
            <a:r>
              <a:rPr lang="en" b="1"/>
              <a:t>International.Reputation </a:t>
            </a:r>
            <a:endParaRPr b="1"/>
          </a:p>
          <a:p>
            <a:pPr marL="914400" lvl="1" indent="-317500" algn="l" rtl="0">
              <a:spcBef>
                <a:spcPts val="0"/>
              </a:spcBef>
              <a:spcAft>
                <a:spcPts val="0"/>
              </a:spcAft>
              <a:buSzPts val="1400"/>
              <a:buChar char="▸"/>
            </a:pPr>
            <a:r>
              <a:rPr lang="en" b="1"/>
              <a:t>Overall </a:t>
            </a:r>
            <a:endParaRPr b="1"/>
          </a:p>
          <a:p>
            <a:pPr marL="914400" lvl="1" indent="-317500" algn="l" rtl="0">
              <a:spcBef>
                <a:spcPts val="0"/>
              </a:spcBef>
              <a:spcAft>
                <a:spcPts val="0"/>
              </a:spcAft>
              <a:buSzPts val="1400"/>
              <a:buChar char="▸"/>
            </a:pPr>
            <a:r>
              <a:rPr lang="en" b="1"/>
              <a:t>Potential</a:t>
            </a:r>
            <a:endParaRPr b="1"/>
          </a:p>
          <a:p>
            <a:pPr marL="914400" lvl="1" indent="-317500" algn="l" rtl="0">
              <a:spcBef>
                <a:spcPts val="0"/>
              </a:spcBef>
              <a:spcAft>
                <a:spcPts val="0"/>
              </a:spcAft>
              <a:buSzPts val="1400"/>
              <a:buChar char="▸"/>
            </a:pPr>
            <a:r>
              <a:rPr lang="en" b="1"/>
              <a:t>4 clubs and “Other” club factor</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2"/>
          <p:cNvSpPr/>
          <p:nvPr/>
        </p:nvSpPr>
        <p:spPr>
          <a:xfrm>
            <a:off x="3614342" y="1137683"/>
            <a:ext cx="4254000" cy="27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4"/>
                </a:solidFill>
                <a:latin typeface="Encode Sans Semi Condensed Light"/>
                <a:ea typeface="Encode Sans Semi Condensed Light"/>
                <a:cs typeface="Encode Sans Semi Condensed Light"/>
                <a:sym typeface="Encode Sans Semi Condensed Light"/>
              </a:rPr>
              <a:t>Place your screenshot here</a:t>
            </a:r>
            <a:endParaRPr sz="1000">
              <a:solidFill>
                <a:schemeClr val="accent4"/>
              </a:solidFill>
              <a:latin typeface="Encode Sans Semi Condensed Light"/>
              <a:ea typeface="Encode Sans Semi Condensed Light"/>
              <a:cs typeface="Encode Sans Semi Condensed Light"/>
              <a:sym typeface="Encode Sans Semi Condensed Light"/>
            </a:endParaRPr>
          </a:p>
        </p:txBody>
      </p:sp>
      <p:sp>
        <p:nvSpPr>
          <p:cNvPr id="136" name="Google Shape;136;p12"/>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137" name="Google Shape;137;p12"/>
          <p:cNvGrpSpPr/>
          <p:nvPr/>
        </p:nvGrpSpPr>
        <p:grpSpPr>
          <a:xfrm>
            <a:off x="3313165" y="969540"/>
            <a:ext cx="5470030" cy="3204825"/>
            <a:chOff x="1177450" y="241631"/>
            <a:chExt cx="6173152" cy="3616776"/>
          </a:xfrm>
        </p:grpSpPr>
        <p:sp>
          <p:nvSpPr>
            <p:cNvPr id="138" name="Google Shape;138;p1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5"/>
            </a:solidFill>
            <a:ln>
              <a:noFill/>
            </a:ln>
            <a:effectLst>
              <a:outerShdw blurRad="128588" dist="47625" dir="5400000" algn="bl" rotWithShape="0">
                <a:srgbClr val="091029">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 name="Google Shape;142;p12"/>
          <p:cNvSpPr txBox="1">
            <a:spLocks noGrp="1"/>
          </p:cNvSpPr>
          <p:nvPr>
            <p:ph type="body" idx="4294967295"/>
          </p:nvPr>
        </p:nvSpPr>
        <p:spPr>
          <a:xfrm>
            <a:off x="587752" y="293775"/>
            <a:ext cx="2807100" cy="43965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600" b="1">
                <a:solidFill>
                  <a:schemeClr val="accent1"/>
                </a:solidFill>
                <a:latin typeface="Encode Sans Semi Condensed"/>
                <a:ea typeface="Encode Sans Semi Condensed"/>
                <a:cs typeface="Encode Sans Semi Condensed"/>
                <a:sym typeface="Encode Sans Semi Condensed"/>
              </a:rPr>
              <a:t>Dataset</a:t>
            </a:r>
            <a:endParaRPr sz="3600" b="1">
              <a:solidFill>
                <a:schemeClr val="accent1"/>
              </a:solidFill>
              <a:latin typeface="Encode Sans Semi Condensed"/>
              <a:ea typeface="Encode Sans Semi Condensed"/>
              <a:cs typeface="Encode Sans Semi Condensed"/>
              <a:sym typeface="Encode Sans Semi Condensed"/>
            </a:endParaRPr>
          </a:p>
          <a:p>
            <a:pPr marL="0" lvl="0" indent="0" algn="l" rtl="0">
              <a:spcBef>
                <a:spcPts val="600"/>
              </a:spcBef>
              <a:spcAft>
                <a:spcPts val="0"/>
              </a:spcAft>
              <a:buNone/>
            </a:pPr>
            <a:endParaRPr sz="1800" b="1">
              <a:solidFill>
                <a:schemeClr val="accent1"/>
              </a:solidFill>
              <a:latin typeface="Encode Sans Semi Condensed"/>
              <a:ea typeface="Encode Sans Semi Condensed"/>
              <a:cs typeface="Encode Sans Semi Condensed"/>
              <a:sym typeface="Encode Sans Semi Condensed"/>
            </a:endParaRPr>
          </a:p>
          <a:p>
            <a:pPr marL="457200" lvl="0" indent="-342900" algn="l" rtl="0">
              <a:lnSpc>
                <a:spcPct val="200000"/>
              </a:lnSpc>
              <a:spcBef>
                <a:spcPts val="0"/>
              </a:spcBef>
              <a:spcAft>
                <a:spcPts val="0"/>
              </a:spcAft>
              <a:buClr>
                <a:schemeClr val="dk1"/>
              </a:buClr>
              <a:buSzPts val="1800"/>
              <a:buFont typeface="Encode Sans Semi Condensed Light"/>
              <a:buChar char="❏"/>
            </a:pPr>
            <a:r>
              <a:rPr lang="en" sz="1800"/>
              <a:t>FIFA ‘19 Player Statistics</a:t>
            </a:r>
            <a:endParaRPr sz="1800"/>
          </a:p>
          <a:p>
            <a:pPr marL="914400" lvl="1" indent="-342900" algn="l" rtl="0">
              <a:lnSpc>
                <a:spcPct val="200000"/>
              </a:lnSpc>
              <a:spcBef>
                <a:spcPts val="0"/>
              </a:spcBef>
              <a:spcAft>
                <a:spcPts val="0"/>
              </a:spcAft>
              <a:buClr>
                <a:schemeClr val="dk1"/>
              </a:buClr>
              <a:buSzPts val="1800"/>
              <a:buFont typeface="Encode Sans Semi Condensed Light"/>
              <a:buChar char="❏"/>
            </a:pPr>
            <a:r>
              <a:rPr lang="en" sz="1800"/>
              <a:t>18,000 players</a:t>
            </a:r>
            <a:endParaRPr sz="1800"/>
          </a:p>
          <a:p>
            <a:pPr marL="914400" lvl="0" indent="-342900" algn="l" rtl="0">
              <a:lnSpc>
                <a:spcPct val="200000"/>
              </a:lnSpc>
              <a:spcBef>
                <a:spcPts val="0"/>
              </a:spcBef>
              <a:spcAft>
                <a:spcPts val="0"/>
              </a:spcAft>
              <a:buClr>
                <a:schemeClr val="dk1"/>
              </a:buClr>
              <a:buSzPts val="1800"/>
              <a:buFont typeface="Encode Sans Semi Condensed Light"/>
              <a:buChar char="❏"/>
            </a:pPr>
            <a:r>
              <a:rPr lang="en" sz="1800"/>
              <a:t>90 attributes</a:t>
            </a:r>
            <a:endParaRPr sz="1800"/>
          </a:p>
        </p:txBody>
      </p:sp>
      <p:pic>
        <p:nvPicPr>
          <p:cNvPr id="143" name="Google Shape;143;p12"/>
          <p:cNvPicPr preferRelativeResize="0"/>
          <p:nvPr/>
        </p:nvPicPr>
        <p:blipFill>
          <a:blip r:embed="rId3">
            <a:alphaModFix/>
          </a:blip>
          <a:stretch>
            <a:fillRect/>
          </a:stretch>
        </p:blipFill>
        <p:spPr>
          <a:xfrm>
            <a:off x="3949500" y="1311525"/>
            <a:ext cx="4197352" cy="2361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0"/>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91" name="Google Shape;291;p30"/>
          <p:cNvSpPr txBox="1"/>
          <p:nvPr/>
        </p:nvSpPr>
        <p:spPr>
          <a:xfrm>
            <a:off x="1421375" y="756700"/>
            <a:ext cx="3723900" cy="1869000"/>
          </a:xfrm>
          <a:prstGeom prst="rect">
            <a:avLst/>
          </a:prstGeom>
          <a:noFill/>
          <a:ln>
            <a:noFill/>
          </a:ln>
        </p:spPr>
        <p:txBody>
          <a:bodyPr spcFirstLastPara="1" wrap="square" lIns="91425" tIns="91425" rIns="91425" bIns="91425" anchor="t" anchorCtr="0">
            <a:noAutofit/>
          </a:bodyPr>
          <a:lstStyle/>
          <a:p>
            <a:pPr marL="457200" lvl="0" indent="0" algn="l" rtl="0">
              <a:lnSpc>
                <a:spcPct val="145000"/>
              </a:lnSpc>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292" name="Google Shape;292;p30"/>
          <p:cNvSpPr txBox="1">
            <a:spLocks noGrp="1"/>
          </p:cNvSpPr>
          <p:nvPr>
            <p:ph type="body" idx="4294967295"/>
          </p:nvPr>
        </p:nvSpPr>
        <p:spPr>
          <a:xfrm>
            <a:off x="1149875" y="1395375"/>
            <a:ext cx="6168000" cy="30648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b="1"/>
              <a:t>R2: 0.65</a:t>
            </a:r>
            <a:endParaRPr b="1"/>
          </a:p>
          <a:p>
            <a:pPr marL="457200" lvl="0" indent="-381000" algn="l" rtl="0">
              <a:spcBef>
                <a:spcPts val="0"/>
              </a:spcBef>
              <a:spcAft>
                <a:spcPts val="0"/>
              </a:spcAft>
              <a:buSzPts val="2400"/>
              <a:buChar char="⊳"/>
            </a:pPr>
            <a:r>
              <a:rPr lang="en" b="1"/>
              <a:t>MAE: 6.3</a:t>
            </a:r>
            <a:endParaRPr b="1"/>
          </a:p>
          <a:p>
            <a:pPr marL="457200" lvl="0" indent="-381000" algn="l" rtl="0">
              <a:spcBef>
                <a:spcPts val="0"/>
              </a:spcBef>
              <a:spcAft>
                <a:spcPts val="0"/>
              </a:spcAft>
              <a:buSzPts val="2400"/>
              <a:buChar char="⊳"/>
            </a:pPr>
            <a:r>
              <a:rPr lang="en" b="1"/>
              <a:t>RMSE: 14</a:t>
            </a:r>
            <a:endParaRPr sz="900">
              <a:solidFill>
                <a:srgbClr val="F8F8F2"/>
              </a:solidFill>
              <a:highlight>
                <a:srgbClr val="282A36"/>
              </a:highlight>
              <a:latin typeface="Courier New"/>
              <a:ea typeface="Courier New"/>
              <a:cs typeface="Courier New"/>
              <a:sym typeface="Courier New"/>
            </a:endParaRPr>
          </a:p>
          <a:p>
            <a:pPr marL="0" lvl="0" indent="0" algn="l" rtl="0">
              <a:spcBef>
                <a:spcPts val="600"/>
              </a:spcBef>
              <a:spcAft>
                <a:spcPts val="0"/>
              </a:spcAft>
              <a:buNone/>
            </a:pPr>
            <a:endParaRPr b="1"/>
          </a:p>
        </p:txBody>
      </p:sp>
      <p:sp>
        <p:nvSpPr>
          <p:cNvPr id="293" name="Google Shape;293;p30"/>
          <p:cNvSpPr txBox="1">
            <a:spLocks noGrp="1"/>
          </p:cNvSpPr>
          <p:nvPr>
            <p:ph type="title" idx="4294967295"/>
          </p:nvPr>
        </p:nvSpPr>
        <p:spPr>
          <a:xfrm>
            <a:off x="1149875" y="443775"/>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3"/>
                </a:solidFill>
              </a:rPr>
              <a:t>Lasso Model Diagnostics</a:t>
            </a:r>
            <a:endParaRPr>
              <a:solidFill>
                <a:schemeClr val="accent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1"/>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99" name="Google Shape;299;p31"/>
          <p:cNvPicPr preferRelativeResize="0"/>
          <p:nvPr/>
        </p:nvPicPr>
        <p:blipFill>
          <a:blip r:embed="rId3">
            <a:alphaModFix/>
          </a:blip>
          <a:stretch>
            <a:fillRect/>
          </a:stretch>
        </p:blipFill>
        <p:spPr>
          <a:xfrm>
            <a:off x="705225" y="152400"/>
            <a:ext cx="7733559" cy="4838700"/>
          </a:xfrm>
          <a:prstGeom prst="rect">
            <a:avLst/>
          </a:prstGeom>
          <a:noFill/>
          <a:ln>
            <a:noFill/>
          </a:ln>
        </p:spPr>
      </p:pic>
      <p:sp>
        <p:nvSpPr>
          <p:cNvPr id="300" name="Google Shape;300;p31"/>
          <p:cNvSpPr/>
          <p:nvPr/>
        </p:nvSpPr>
        <p:spPr>
          <a:xfrm rot="-3604639">
            <a:off x="5779197" y="2634776"/>
            <a:ext cx="971271" cy="424164"/>
          </a:xfrm>
          <a:prstGeom prst="lef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rot="-7658905">
            <a:off x="2077162" y="2910515"/>
            <a:ext cx="971490" cy="424176"/>
          </a:xfrm>
          <a:prstGeom prst="lef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2"/>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Post Lasso Estimator</a:t>
            </a:r>
            <a:endParaRPr/>
          </a:p>
        </p:txBody>
      </p:sp>
      <p:sp>
        <p:nvSpPr>
          <p:cNvPr id="307" name="Google Shape;307;p32"/>
          <p:cNvSpPr txBox="1">
            <a:spLocks noGrp="1"/>
          </p:cNvSpPr>
          <p:nvPr>
            <p:ph type="body" idx="1"/>
          </p:nvPr>
        </p:nvSpPr>
        <p:spPr>
          <a:xfrm>
            <a:off x="1488000" y="1706225"/>
            <a:ext cx="6168000" cy="29061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We used the variable selections from Lasso (lambda.1se) to make a linear model to see how it performs compared to one with all variables</a:t>
            </a:r>
            <a:endParaRPr/>
          </a:p>
        </p:txBody>
      </p:sp>
      <p:sp>
        <p:nvSpPr>
          <p:cNvPr id="308" name="Google Shape;308;p32"/>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3"/>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314" name="Google Shape;314;p33"/>
          <p:cNvSpPr txBox="1">
            <a:spLocks noGrp="1"/>
          </p:cNvSpPr>
          <p:nvPr>
            <p:ph type="body" idx="4294967295"/>
          </p:nvPr>
        </p:nvSpPr>
        <p:spPr>
          <a:xfrm>
            <a:off x="1001100" y="1339575"/>
            <a:ext cx="4082700" cy="2906100"/>
          </a:xfrm>
          <a:prstGeom prst="rect">
            <a:avLst/>
          </a:prstGeom>
        </p:spPr>
        <p:txBody>
          <a:bodyPr spcFirstLastPara="1" wrap="square" lIns="0" tIns="0" rIns="0" bIns="0" anchor="t" anchorCtr="0">
            <a:noAutofit/>
          </a:bodyPr>
          <a:lstStyle/>
          <a:p>
            <a:pPr marL="457200" marR="0" lvl="0" indent="-393700" algn="l" rtl="0">
              <a:lnSpc>
                <a:spcPct val="115000"/>
              </a:lnSpc>
              <a:spcBef>
                <a:spcPts val="600"/>
              </a:spcBef>
              <a:spcAft>
                <a:spcPts val="0"/>
              </a:spcAft>
              <a:buSzPts val="2600"/>
              <a:buChar char="⊳"/>
            </a:pPr>
            <a:r>
              <a:rPr lang="en" sz="2600"/>
              <a:t>LM with</a:t>
            </a:r>
            <a:r>
              <a:rPr lang="en" sz="2600" b="1">
                <a:latin typeface="Encode Sans Semi Condensed"/>
                <a:ea typeface="Encode Sans Semi Condensed"/>
                <a:cs typeface="Encode Sans Semi Condensed"/>
                <a:sym typeface="Encode Sans Semi Condensed"/>
              </a:rPr>
              <a:t> </a:t>
            </a:r>
            <a:r>
              <a:rPr lang="en" sz="2600"/>
              <a:t>Lasso variables</a:t>
            </a:r>
            <a:endParaRPr sz="2600"/>
          </a:p>
          <a:p>
            <a:pPr marL="0" marR="0" lvl="0" indent="0" algn="l" rtl="0">
              <a:lnSpc>
                <a:spcPct val="115000"/>
              </a:lnSpc>
              <a:spcBef>
                <a:spcPts val="600"/>
              </a:spcBef>
              <a:spcAft>
                <a:spcPts val="0"/>
              </a:spcAft>
              <a:buNone/>
            </a:pPr>
            <a:endParaRPr sz="1200"/>
          </a:p>
          <a:p>
            <a:pPr marL="457200" marR="0" lvl="0" indent="-355600" algn="l" rtl="0">
              <a:lnSpc>
                <a:spcPct val="115000"/>
              </a:lnSpc>
              <a:spcBef>
                <a:spcPts val="600"/>
              </a:spcBef>
              <a:spcAft>
                <a:spcPts val="0"/>
              </a:spcAft>
              <a:buSzPts val="2000"/>
              <a:buChar char="⊳"/>
            </a:pPr>
            <a:r>
              <a:rPr lang="en" sz="2000"/>
              <a:t>R2: 0.649</a:t>
            </a:r>
            <a:endParaRPr sz="2000"/>
          </a:p>
          <a:p>
            <a:pPr marL="457200" marR="0" lvl="0" indent="-355600" algn="l" rtl="0">
              <a:lnSpc>
                <a:spcPct val="115000"/>
              </a:lnSpc>
              <a:spcBef>
                <a:spcPts val="0"/>
              </a:spcBef>
              <a:spcAft>
                <a:spcPts val="0"/>
              </a:spcAft>
              <a:buSzPts val="2000"/>
              <a:buChar char="⊳"/>
            </a:pPr>
            <a:r>
              <a:rPr lang="en" sz="2000"/>
              <a:t>RMSE: 14.04</a:t>
            </a:r>
            <a:endParaRPr sz="2000"/>
          </a:p>
          <a:p>
            <a:pPr marL="457200" marR="0" lvl="0" indent="-355600" algn="l" rtl="0">
              <a:lnSpc>
                <a:spcPct val="115000"/>
              </a:lnSpc>
              <a:spcBef>
                <a:spcPts val="0"/>
              </a:spcBef>
              <a:spcAft>
                <a:spcPts val="0"/>
              </a:spcAft>
              <a:buSzPts val="2000"/>
              <a:buChar char="⊳"/>
            </a:pPr>
            <a:r>
              <a:rPr lang="en" sz="2000"/>
              <a:t>MAE: 6.27</a:t>
            </a:r>
            <a:endParaRPr sz="2000"/>
          </a:p>
        </p:txBody>
      </p:sp>
      <p:sp>
        <p:nvSpPr>
          <p:cNvPr id="315" name="Google Shape;315;p33"/>
          <p:cNvSpPr txBox="1">
            <a:spLocks noGrp="1"/>
          </p:cNvSpPr>
          <p:nvPr>
            <p:ph type="body" idx="4294967295"/>
          </p:nvPr>
        </p:nvSpPr>
        <p:spPr>
          <a:xfrm>
            <a:off x="5061300" y="1339575"/>
            <a:ext cx="4082700" cy="2906100"/>
          </a:xfrm>
          <a:prstGeom prst="rect">
            <a:avLst/>
          </a:prstGeom>
        </p:spPr>
        <p:txBody>
          <a:bodyPr spcFirstLastPara="1" wrap="square" lIns="0" tIns="0" rIns="0" bIns="0" anchor="t" anchorCtr="0">
            <a:noAutofit/>
          </a:bodyPr>
          <a:lstStyle/>
          <a:p>
            <a:pPr marL="457200" lvl="0" indent="-393700" algn="l" rtl="0">
              <a:spcBef>
                <a:spcPts val="600"/>
              </a:spcBef>
              <a:spcAft>
                <a:spcPts val="0"/>
              </a:spcAft>
              <a:buSzPts val="2600"/>
              <a:buChar char="⊳"/>
            </a:pPr>
            <a:r>
              <a:rPr lang="en" sz="2600"/>
              <a:t>Regular LM</a:t>
            </a:r>
            <a:endParaRPr sz="2600"/>
          </a:p>
          <a:p>
            <a:pPr marL="0" lvl="0" indent="0" algn="l" rtl="0">
              <a:spcBef>
                <a:spcPts val="600"/>
              </a:spcBef>
              <a:spcAft>
                <a:spcPts val="0"/>
              </a:spcAft>
              <a:buNone/>
            </a:pPr>
            <a:endParaRPr sz="1200"/>
          </a:p>
          <a:p>
            <a:pPr marL="457200" lvl="0" indent="-355600" algn="l" rtl="0">
              <a:spcBef>
                <a:spcPts val="600"/>
              </a:spcBef>
              <a:spcAft>
                <a:spcPts val="0"/>
              </a:spcAft>
              <a:buSzPts val="2000"/>
              <a:buChar char="⊳"/>
            </a:pPr>
            <a:r>
              <a:rPr lang="en" sz="2000"/>
              <a:t>R2: 0.659</a:t>
            </a:r>
            <a:endParaRPr sz="2000"/>
          </a:p>
          <a:p>
            <a:pPr marL="457200" lvl="0" indent="-355600" algn="l" rtl="0">
              <a:spcBef>
                <a:spcPts val="0"/>
              </a:spcBef>
              <a:spcAft>
                <a:spcPts val="0"/>
              </a:spcAft>
              <a:buSzPts val="2000"/>
              <a:buChar char="⊳"/>
            </a:pPr>
            <a:r>
              <a:rPr lang="en" sz="2000"/>
              <a:t>RMSE: 12.84</a:t>
            </a:r>
            <a:endParaRPr sz="2000"/>
          </a:p>
          <a:p>
            <a:pPr marL="457200" lvl="0" indent="-355600" algn="l" rtl="0">
              <a:spcBef>
                <a:spcPts val="0"/>
              </a:spcBef>
              <a:spcAft>
                <a:spcPts val="0"/>
              </a:spcAft>
              <a:buSzPts val="2000"/>
              <a:buChar char="⊳"/>
            </a:pPr>
            <a:r>
              <a:rPr lang="en" sz="2000"/>
              <a:t>MAE: 6.39</a:t>
            </a:r>
            <a:endParaRPr sz="2000"/>
          </a:p>
        </p:txBody>
      </p:sp>
      <p:sp>
        <p:nvSpPr>
          <p:cNvPr id="316" name="Google Shape;316;p33"/>
          <p:cNvSpPr txBox="1">
            <a:spLocks noGrp="1"/>
          </p:cNvSpPr>
          <p:nvPr>
            <p:ph type="body" idx="4294967295"/>
          </p:nvPr>
        </p:nvSpPr>
        <p:spPr>
          <a:xfrm>
            <a:off x="1001100" y="3475025"/>
            <a:ext cx="7141800" cy="1233300"/>
          </a:xfrm>
          <a:prstGeom prst="rect">
            <a:avLst/>
          </a:prstGeom>
        </p:spPr>
        <p:txBody>
          <a:bodyPr spcFirstLastPara="1" wrap="square" lIns="0" tIns="0" rIns="0" bIns="0" anchor="t" anchorCtr="0">
            <a:noAutofit/>
          </a:bodyPr>
          <a:lstStyle/>
          <a:p>
            <a:pPr marL="457200" marR="0" lvl="0" indent="-393700" algn="l" rtl="0">
              <a:lnSpc>
                <a:spcPct val="115000"/>
              </a:lnSpc>
              <a:spcBef>
                <a:spcPts val="600"/>
              </a:spcBef>
              <a:spcAft>
                <a:spcPts val="0"/>
              </a:spcAft>
              <a:buSzPts val="2600"/>
              <a:buChar char="⊳"/>
            </a:pPr>
            <a:r>
              <a:rPr lang="en" sz="2600"/>
              <a:t>Those 8 variables do almost as well as a model using all the variables</a:t>
            </a:r>
            <a:endParaRPr sz="2000"/>
          </a:p>
        </p:txBody>
      </p:sp>
      <p:sp>
        <p:nvSpPr>
          <p:cNvPr id="317" name="Google Shape;317;p33"/>
          <p:cNvSpPr txBox="1">
            <a:spLocks noGrp="1"/>
          </p:cNvSpPr>
          <p:nvPr>
            <p:ph type="title" idx="4294967295"/>
          </p:nvPr>
        </p:nvSpPr>
        <p:spPr>
          <a:xfrm>
            <a:off x="1151700" y="443775"/>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3"/>
                </a:solidFill>
              </a:rPr>
              <a:t>Post Lasso Estimator</a:t>
            </a:r>
            <a:endParaRPr>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4"/>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Random Forest</a:t>
            </a:r>
            <a:endParaRPr/>
          </a:p>
        </p:txBody>
      </p:sp>
      <p:sp>
        <p:nvSpPr>
          <p:cNvPr id="323" name="Google Shape;323;p34"/>
          <p:cNvSpPr txBox="1">
            <a:spLocks noGrp="1"/>
          </p:cNvSpPr>
          <p:nvPr>
            <p:ph type="body" idx="1"/>
          </p:nvPr>
        </p:nvSpPr>
        <p:spPr>
          <a:xfrm>
            <a:off x="1488000" y="1706225"/>
            <a:ext cx="6168000" cy="29061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Used everything but Club because it had too many categories</a:t>
            </a:r>
            <a:endParaRPr/>
          </a:p>
          <a:p>
            <a:pPr marL="457200" lvl="0" indent="-381000" algn="l" rtl="0">
              <a:spcBef>
                <a:spcPts val="0"/>
              </a:spcBef>
              <a:spcAft>
                <a:spcPts val="0"/>
              </a:spcAft>
              <a:buSzPts val="2400"/>
              <a:buChar char="⊳"/>
            </a:pPr>
            <a:r>
              <a:rPr lang="en"/>
              <a:t>Chose 100 trees to minimize error</a:t>
            </a:r>
            <a:endParaRPr/>
          </a:p>
          <a:p>
            <a:pPr marL="0" lvl="0" indent="0" algn="l" rtl="0">
              <a:spcBef>
                <a:spcPts val="600"/>
              </a:spcBef>
              <a:spcAft>
                <a:spcPts val="0"/>
              </a:spcAft>
              <a:buNone/>
            </a:pPr>
            <a:endParaRPr/>
          </a:p>
        </p:txBody>
      </p:sp>
      <p:sp>
        <p:nvSpPr>
          <p:cNvPr id="324" name="Google Shape;324;p34"/>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325" name="Google Shape;325;p34"/>
          <p:cNvPicPr preferRelativeResize="0"/>
          <p:nvPr/>
        </p:nvPicPr>
        <p:blipFill>
          <a:blip r:embed="rId3">
            <a:alphaModFix/>
          </a:blip>
          <a:stretch>
            <a:fillRect/>
          </a:stretch>
        </p:blipFill>
        <p:spPr>
          <a:xfrm>
            <a:off x="2794762" y="3212950"/>
            <a:ext cx="3554475" cy="1614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331" name="Google Shape;331;p35"/>
          <p:cNvSpPr txBox="1"/>
          <p:nvPr/>
        </p:nvSpPr>
        <p:spPr>
          <a:xfrm>
            <a:off x="1421375" y="756700"/>
            <a:ext cx="2996100" cy="8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a:solidFill>
                <a:srgbClr val="F8F8F2"/>
              </a:solidFill>
              <a:highlight>
                <a:srgbClr val="282A36"/>
              </a:highlight>
              <a:latin typeface="Courier New"/>
              <a:ea typeface="Courier New"/>
              <a:cs typeface="Courier New"/>
              <a:sym typeface="Courier New"/>
            </a:endParaRPr>
          </a:p>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pic>
        <p:nvPicPr>
          <p:cNvPr id="332" name="Google Shape;332;p35"/>
          <p:cNvPicPr preferRelativeResize="0"/>
          <p:nvPr/>
        </p:nvPicPr>
        <p:blipFill>
          <a:blip r:embed="rId3">
            <a:alphaModFix/>
          </a:blip>
          <a:stretch>
            <a:fillRect/>
          </a:stretch>
        </p:blipFill>
        <p:spPr>
          <a:xfrm>
            <a:off x="724413" y="265600"/>
            <a:ext cx="7695174" cy="4766651"/>
          </a:xfrm>
          <a:prstGeom prst="rect">
            <a:avLst/>
          </a:prstGeom>
          <a:noFill/>
          <a:ln>
            <a:noFill/>
          </a:ln>
        </p:spPr>
      </p:pic>
      <p:sp>
        <p:nvSpPr>
          <p:cNvPr id="333" name="Google Shape;333;p35"/>
          <p:cNvSpPr/>
          <p:nvPr/>
        </p:nvSpPr>
        <p:spPr>
          <a:xfrm rot="-5031901">
            <a:off x="2048506" y="3046298"/>
            <a:ext cx="971263" cy="424258"/>
          </a:xfrm>
          <a:prstGeom prst="lef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6"/>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339" name="Google Shape;339;p36"/>
          <p:cNvSpPr txBox="1"/>
          <p:nvPr/>
        </p:nvSpPr>
        <p:spPr>
          <a:xfrm>
            <a:off x="1421375" y="756700"/>
            <a:ext cx="2996100" cy="8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a:solidFill>
                <a:srgbClr val="F8F8F2"/>
              </a:solidFill>
              <a:highlight>
                <a:srgbClr val="282A36"/>
              </a:highlight>
              <a:latin typeface="Courier New"/>
              <a:ea typeface="Courier New"/>
              <a:cs typeface="Courier New"/>
              <a:sym typeface="Courier New"/>
            </a:endParaRPr>
          </a:p>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pic>
        <p:nvPicPr>
          <p:cNvPr id="340" name="Google Shape;340;p36"/>
          <p:cNvPicPr preferRelativeResize="0"/>
          <p:nvPr/>
        </p:nvPicPr>
        <p:blipFill>
          <a:blip r:embed="rId3">
            <a:alphaModFix/>
          </a:blip>
          <a:stretch>
            <a:fillRect/>
          </a:stretch>
        </p:blipFill>
        <p:spPr>
          <a:xfrm>
            <a:off x="1575275" y="158113"/>
            <a:ext cx="5993452" cy="4827277"/>
          </a:xfrm>
          <a:prstGeom prst="rect">
            <a:avLst/>
          </a:prstGeom>
          <a:noFill/>
          <a:ln>
            <a:noFill/>
          </a:ln>
        </p:spPr>
      </p:pic>
      <p:sp>
        <p:nvSpPr>
          <p:cNvPr id="341" name="Google Shape;341;p36"/>
          <p:cNvSpPr txBox="1"/>
          <p:nvPr/>
        </p:nvSpPr>
        <p:spPr>
          <a:xfrm>
            <a:off x="1250075" y="899700"/>
            <a:ext cx="325200" cy="9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accent3"/>
                </a:solidFill>
                <a:latin typeface="Encode Sans Semi Condensed"/>
                <a:ea typeface="Encode Sans Semi Condensed"/>
                <a:cs typeface="Encode Sans Semi Condensed"/>
                <a:sym typeface="Encode Sans Semi Condensed"/>
              </a:rPr>
              <a:t>{</a:t>
            </a:r>
            <a:endParaRPr sz="4000" b="1">
              <a:solidFill>
                <a:schemeClr val="accent3"/>
              </a:solidFill>
              <a:latin typeface="Encode Sans Semi Condensed"/>
              <a:ea typeface="Encode Sans Semi Condensed"/>
              <a:cs typeface="Encode Sans Semi Condensed"/>
              <a:sym typeface="Encode Sans Semi Condensed"/>
            </a:endParaRPr>
          </a:p>
        </p:txBody>
      </p:sp>
      <p:sp>
        <p:nvSpPr>
          <p:cNvPr id="342" name="Google Shape;342;p36"/>
          <p:cNvSpPr txBox="1"/>
          <p:nvPr/>
        </p:nvSpPr>
        <p:spPr>
          <a:xfrm>
            <a:off x="200075" y="928925"/>
            <a:ext cx="1050000" cy="7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Encode Sans Semi Condensed Light"/>
                <a:ea typeface="Encode Sans Semi Condensed Light"/>
                <a:cs typeface="Encode Sans Semi Condensed Light"/>
                <a:sym typeface="Encode Sans Semi Condensed Light"/>
              </a:rPr>
              <a:t>Top 5 variables</a:t>
            </a:r>
            <a:endParaRPr sz="1800">
              <a:latin typeface="Encode Sans Semi Condensed Light"/>
              <a:ea typeface="Encode Sans Semi Condensed Light"/>
              <a:cs typeface="Encode Sans Semi Condensed Light"/>
              <a:sym typeface="Encode Sans Semi Condensed Light"/>
            </a:endParaRPr>
          </a:p>
        </p:txBody>
      </p:sp>
      <p:sp>
        <p:nvSpPr>
          <p:cNvPr id="343" name="Google Shape;343;p36"/>
          <p:cNvSpPr/>
          <p:nvPr/>
        </p:nvSpPr>
        <p:spPr>
          <a:xfrm>
            <a:off x="2978375" y="928925"/>
            <a:ext cx="1536300" cy="7416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6032425" y="928925"/>
            <a:ext cx="1536300" cy="7416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350" name="Google Shape;350;p37"/>
          <p:cNvSpPr txBox="1"/>
          <p:nvPr/>
        </p:nvSpPr>
        <p:spPr>
          <a:xfrm>
            <a:off x="1421375" y="756700"/>
            <a:ext cx="2996100" cy="8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a:solidFill>
                <a:srgbClr val="F8F8F2"/>
              </a:solidFill>
              <a:highlight>
                <a:srgbClr val="282A36"/>
              </a:highlight>
              <a:latin typeface="Courier New"/>
              <a:ea typeface="Courier New"/>
              <a:cs typeface="Courier New"/>
              <a:sym typeface="Courier New"/>
            </a:endParaRPr>
          </a:p>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pic>
        <p:nvPicPr>
          <p:cNvPr id="351" name="Google Shape;351;p37"/>
          <p:cNvPicPr preferRelativeResize="0"/>
          <p:nvPr/>
        </p:nvPicPr>
        <p:blipFill>
          <a:blip r:embed="rId3">
            <a:alphaModFix/>
          </a:blip>
          <a:stretch>
            <a:fillRect/>
          </a:stretch>
        </p:blipFill>
        <p:spPr>
          <a:xfrm>
            <a:off x="750900" y="222238"/>
            <a:ext cx="7642198" cy="46990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357" name="Google Shape;357;p38"/>
          <p:cNvSpPr txBox="1"/>
          <p:nvPr/>
        </p:nvSpPr>
        <p:spPr>
          <a:xfrm>
            <a:off x="1421375" y="756700"/>
            <a:ext cx="2996100" cy="8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a:solidFill>
                <a:srgbClr val="F8F8F2"/>
              </a:solidFill>
              <a:highlight>
                <a:srgbClr val="282A36"/>
              </a:highlight>
              <a:latin typeface="Courier New"/>
              <a:ea typeface="Courier New"/>
              <a:cs typeface="Courier New"/>
              <a:sym typeface="Courier New"/>
            </a:endParaRPr>
          </a:p>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pic>
        <p:nvPicPr>
          <p:cNvPr id="358" name="Google Shape;358;p38"/>
          <p:cNvPicPr preferRelativeResize="0"/>
          <p:nvPr/>
        </p:nvPicPr>
        <p:blipFill>
          <a:blip r:embed="rId3">
            <a:alphaModFix/>
          </a:blip>
          <a:stretch>
            <a:fillRect/>
          </a:stretch>
        </p:blipFill>
        <p:spPr>
          <a:xfrm>
            <a:off x="770375" y="231138"/>
            <a:ext cx="7603251" cy="46812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364" name="Google Shape;364;p39"/>
          <p:cNvSpPr txBox="1"/>
          <p:nvPr/>
        </p:nvSpPr>
        <p:spPr>
          <a:xfrm>
            <a:off x="1421375" y="756700"/>
            <a:ext cx="3723900" cy="1869000"/>
          </a:xfrm>
          <a:prstGeom prst="rect">
            <a:avLst/>
          </a:prstGeom>
          <a:noFill/>
          <a:ln>
            <a:noFill/>
          </a:ln>
        </p:spPr>
        <p:txBody>
          <a:bodyPr spcFirstLastPara="1" wrap="square" lIns="91425" tIns="91425" rIns="91425" bIns="91425" anchor="t" anchorCtr="0">
            <a:noAutofit/>
          </a:bodyPr>
          <a:lstStyle/>
          <a:p>
            <a:pPr marL="457200" lvl="0" indent="0" algn="l" rtl="0">
              <a:lnSpc>
                <a:spcPct val="145000"/>
              </a:lnSpc>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365" name="Google Shape;365;p39"/>
          <p:cNvSpPr txBox="1">
            <a:spLocks noGrp="1"/>
          </p:cNvSpPr>
          <p:nvPr>
            <p:ph type="body" idx="4294967295"/>
          </p:nvPr>
        </p:nvSpPr>
        <p:spPr>
          <a:xfrm>
            <a:off x="1149875" y="1395375"/>
            <a:ext cx="6168000" cy="30648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b="1"/>
              <a:t>R2: 0.79</a:t>
            </a:r>
            <a:endParaRPr b="1"/>
          </a:p>
          <a:p>
            <a:pPr marL="457200" lvl="0" indent="-381000" algn="l" rtl="0">
              <a:spcBef>
                <a:spcPts val="0"/>
              </a:spcBef>
              <a:spcAft>
                <a:spcPts val="0"/>
              </a:spcAft>
              <a:buSzPts val="2400"/>
              <a:buChar char="⊳"/>
            </a:pPr>
            <a:r>
              <a:rPr lang="en" b="1"/>
              <a:t>MAE: 4.5</a:t>
            </a:r>
            <a:endParaRPr b="1"/>
          </a:p>
          <a:p>
            <a:pPr marL="457200" lvl="0" indent="-381000" algn="l" rtl="0">
              <a:spcBef>
                <a:spcPts val="0"/>
              </a:spcBef>
              <a:spcAft>
                <a:spcPts val="0"/>
              </a:spcAft>
              <a:buSzPts val="2400"/>
              <a:buChar char="⊳"/>
            </a:pPr>
            <a:r>
              <a:rPr lang="en" b="1"/>
              <a:t>RMSE: 11.3</a:t>
            </a:r>
            <a:endParaRPr b="1"/>
          </a:p>
          <a:p>
            <a:pPr marL="0" lvl="0" indent="0" algn="l" rtl="0">
              <a:lnSpc>
                <a:spcPct val="145000"/>
              </a:lnSpc>
              <a:spcBef>
                <a:spcPts val="0"/>
              </a:spcBef>
              <a:spcAft>
                <a:spcPts val="0"/>
              </a:spcAft>
              <a:buNone/>
            </a:pPr>
            <a:endParaRPr b="1"/>
          </a:p>
        </p:txBody>
      </p:sp>
      <p:sp>
        <p:nvSpPr>
          <p:cNvPr id="366" name="Google Shape;366;p39"/>
          <p:cNvSpPr txBox="1">
            <a:spLocks noGrp="1"/>
          </p:cNvSpPr>
          <p:nvPr>
            <p:ph type="title" idx="4294967295"/>
          </p:nvPr>
        </p:nvSpPr>
        <p:spPr>
          <a:xfrm>
            <a:off x="1149875" y="443775"/>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3"/>
                </a:solidFill>
              </a:rPr>
              <a:t>Random Forest Model Diagnostics</a:t>
            </a:r>
            <a:endParaRPr>
              <a:solidFill>
                <a:schemeClr val="accent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3"/>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Business Use Case</a:t>
            </a:r>
            <a:endParaRPr/>
          </a:p>
        </p:txBody>
      </p:sp>
      <p:sp>
        <p:nvSpPr>
          <p:cNvPr id="149" name="Google Shape;149;p13"/>
          <p:cNvSpPr txBox="1">
            <a:spLocks noGrp="1"/>
          </p:cNvSpPr>
          <p:nvPr>
            <p:ph type="body" idx="1"/>
          </p:nvPr>
        </p:nvSpPr>
        <p:spPr>
          <a:xfrm>
            <a:off x="1206100" y="1706200"/>
            <a:ext cx="7026900" cy="3064800"/>
          </a:xfrm>
          <a:prstGeom prst="rect">
            <a:avLst/>
          </a:prstGeom>
        </p:spPr>
        <p:txBody>
          <a:bodyPr spcFirstLastPara="1" wrap="square" lIns="0" tIns="0" rIns="0" bIns="0" anchor="t" anchorCtr="0">
            <a:noAutofit/>
          </a:bodyPr>
          <a:lstStyle/>
          <a:p>
            <a:pPr marL="457200" lvl="0" indent="-374650" algn="l" rtl="0">
              <a:spcBef>
                <a:spcPts val="600"/>
              </a:spcBef>
              <a:spcAft>
                <a:spcPts val="0"/>
              </a:spcAft>
              <a:buSzPts val="2300"/>
              <a:buChar char="⊳"/>
            </a:pPr>
            <a:r>
              <a:rPr lang="en" sz="2300"/>
              <a:t>Soccer team management can use our model to predict what a player is worth </a:t>
            </a:r>
            <a:r>
              <a:rPr lang="en" sz="2300" i="1"/>
              <a:t>before</a:t>
            </a:r>
            <a:r>
              <a:rPr lang="en" sz="2300"/>
              <a:t> negotiating a contract</a:t>
            </a:r>
            <a:endParaRPr sz="2300"/>
          </a:p>
          <a:p>
            <a:pPr marL="914400" lvl="1" indent="-374650" algn="l" rtl="0">
              <a:spcBef>
                <a:spcPts val="0"/>
              </a:spcBef>
              <a:spcAft>
                <a:spcPts val="0"/>
              </a:spcAft>
              <a:buSzPts val="2300"/>
              <a:buChar char="▸"/>
            </a:pPr>
            <a:r>
              <a:rPr lang="en" sz="2300"/>
              <a:t>Better allocate market cap (all the money they have for player salaries) to players </a:t>
            </a:r>
            <a:endParaRPr sz="2300"/>
          </a:p>
          <a:p>
            <a:pPr marL="914400" lvl="1" indent="-374650" algn="l" rtl="0">
              <a:spcBef>
                <a:spcPts val="0"/>
              </a:spcBef>
              <a:spcAft>
                <a:spcPts val="0"/>
              </a:spcAft>
              <a:buSzPts val="2300"/>
              <a:buChar char="▸"/>
            </a:pPr>
            <a:r>
              <a:rPr lang="en" sz="2300"/>
              <a:t>Helps them decide when to splurge and when to save</a:t>
            </a:r>
            <a:endParaRPr sz="2300"/>
          </a:p>
          <a:p>
            <a:pPr marL="0" lvl="0" indent="0" algn="l" rtl="0">
              <a:spcBef>
                <a:spcPts val="600"/>
              </a:spcBef>
              <a:spcAft>
                <a:spcPts val="0"/>
              </a:spcAft>
              <a:buNone/>
            </a:pPr>
            <a:endParaRPr sz="2300"/>
          </a:p>
        </p:txBody>
      </p:sp>
      <p:sp>
        <p:nvSpPr>
          <p:cNvPr id="150" name="Google Shape;150;p13"/>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0"/>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Neural Network</a:t>
            </a:r>
            <a:endParaRPr/>
          </a:p>
        </p:txBody>
      </p:sp>
      <p:sp>
        <p:nvSpPr>
          <p:cNvPr id="372" name="Google Shape;372;p40"/>
          <p:cNvSpPr txBox="1">
            <a:spLocks noGrp="1"/>
          </p:cNvSpPr>
          <p:nvPr>
            <p:ph type="body" idx="1"/>
          </p:nvPr>
        </p:nvSpPr>
        <p:spPr>
          <a:xfrm>
            <a:off x="1488000" y="1244000"/>
            <a:ext cx="6168000" cy="29061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Feed input into network</a:t>
            </a:r>
            <a:endParaRPr/>
          </a:p>
          <a:p>
            <a:pPr marL="457200" lvl="0" indent="-381000" algn="l" rtl="0">
              <a:spcBef>
                <a:spcPts val="0"/>
              </a:spcBef>
              <a:spcAft>
                <a:spcPts val="0"/>
              </a:spcAft>
              <a:buSzPts val="2400"/>
              <a:buChar char="⊳"/>
            </a:pPr>
            <a:r>
              <a:rPr lang="en"/>
              <a:t>Make prediction</a:t>
            </a:r>
            <a:endParaRPr/>
          </a:p>
          <a:p>
            <a:pPr marL="457200" lvl="0" indent="-381000" algn="l" rtl="0">
              <a:spcBef>
                <a:spcPts val="0"/>
              </a:spcBef>
              <a:spcAft>
                <a:spcPts val="0"/>
              </a:spcAft>
              <a:buSzPts val="2400"/>
              <a:buChar char="⊳"/>
            </a:pPr>
            <a:r>
              <a:rPr lang="en"/>
              <a:t>Update weights through backpropagation</a:t>
            </a:r>
            <a:endParaRPr/>
          </a:p>
        </p:txBody>
      </p:sp>
      <p:sp>
        <p:nvSpPr>
          <p:cNvPr id="373" name="Google Shape;373;p40"/>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374" name="Google Shape;374;p40"/>
          <p:cNvPicPr preferRelativeResize="0"/>
          <p:nvPr/>
        </p:nvPicPr>
        <p:blipFill>
          <a:blip r:embed="rId3">
            <a:alphaModFix/>
          </a:blip>
          <a:stretch>
            <a:fillRect/>
          </a:stretch>
        </p:blipFill>
        <p:spPr>
          <a:xfrm>
            <a:off x="2423150" y="2562525"/>
            <a:ext cx="4297727" cy="25807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1"/>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Neural Network</a:t>
            </a:r>
            <a:endParaRPr/>
          </a:p>
        </p:txBody>
      </p:sp>
      <p:sp>
        <p:nvSpPr>
          <p:cNvPr id="380" name="Google Shape;380;p41"/>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381" name="Google Shape;381;p41"/>
          <p:cNvPicPr preferRelativeResize="0"/>
          <p:nvPr/>
        </p:nvPicPr>
        <p:blipFill>
          <a:blip r:embed="rId3">
            <a:alphaModFix/>
          </a:blip>
          <a:stretch>
            <a:fillRect/>
          </a:stretch>
        </p:blipFill>
        <p:spPr>
          <a:xfrm>
            <a:off x="1978184" y="1173450"/>
            <a:ext cx="3951040" cy="39700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Neural Network</a:t>
            </a:r>
            <a:endParaRPr/>
          </a:p>
        </p:txBody>
      </p:sp>
      <p:sp>
        <p:nvSpPr>
          <p:cNvPr id="387" name="Google Shape;387;p42"/>
          <p:cNvSpPr txBox="1">
            <a:spLocks noGrp="1"/>
          </p:cNvSpPr>
          <p:nvPr>
            <p:ph type="body" idx="1"/>
          </p:nvPr>
        </p:nvSpPr>
        <p:spPr>
          <a:xfrm>
            <a:off x="1206100" y="1706200"/>
            <a:ext cx="7026900" cy="306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What it is supposed to look like</a:t>
            </a:r>
            <a:endParaRPr/>
          </a:p>
        </p:txBody>
      </p:sp>
      <p:sp>
        <p:nvSpPr>
          <p:cNvPr id="388" name="Google Shape;388;p42"/>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389" name="Google Shape;389;p42"/>
          <p:cNvPicPr preferRelativeResize="0"/>
          <p:nvPr/>
        </p:nvPicPr>
        <p:blipFill>
          <a:blip r:embed="rId3">
            <a:alphaModFix/>
          </a:blip>
          <a:stretch>
            <a:fillRect/>
          </a:stretch>
        </p:blipFill>
        <p:spPr>
          <a:xfrm>
            <a:off x="5753250" y="2383500"/>
            <a:ext cx="3140426" cy="2143350"/>
          </a:xfrm>
          <a:prstGeom prst="rect">
            <a:avLst/>
          </a:prstGeom>
          <a:noFill/>
          <a:ln>
            <a:noFill/>
          </a:ln>
        </p:spPr>
      </p:pic>
      <p:pic>
        <p:nvPicPr>
          <p:cNvPr id="390" name="Google Shape;390;p42"/>
          <p:cNvPicPr preferRelativeResize="0"/>
          <p:nvPr/>
        </p:nvPicPr>
        <p:blipFill>
          <a:blip r:embed="rId4">
            <a:alphaModFix/>
          </a:blip>
          <a:stretch>
            <a:fillRect/>
          </a:stretch>
        </p:blipFill>
        <p:spPr>
          <a:xfrm>
            <a:off x="295025" y="2383490"/>
            <a:ext cx="5458223" cy="214336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3"/>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396" name="Google Shape;396;p43"/>
          <p:cNvSpPr txBox="1">
            <a:spLocks noGrp="1"/>
          </p:cNvSpPr>
          <p:nvPr>
            <p:ph type="title" idx="4294967295"/>
          </p:nvPr>
        </p:nvSpPr>
        <p:spPr>
          <a:xfrm>
            <a:off x="997475" y="291375"/>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3"/>
                </a:solidFill>
              </a:rPr>
              <a:t>Neural Network Diagnostics</a:t>
            </a:r>
            <a:endParaRPr>
              <a:solidFill>
                <a:schemeClr val="accent3"/>
              </a:solidFill>
            </a:endParaRPr>
          </a:p>
        </p:txBody>
      </p:sp>
      <p:pic>
        <p:nvPicPr>
          <p:cNvPr id="397" name="Google Shape;397;p43"/>
          <p:cNvPicPr preferRelativeResize="0"/>
          <p:nvPr/>
        </p:nvPicPr>
        <p:blipFill>
          <a:blip r:embed="rId3">
            <a:alphaModFix/>
          </a:blip>
          <a:stretch>
            <a:fillRect/>
          </a:stretch>
        </p:blipFill>
        <p:spPr>
          <a:xfrm>
            <a:off x="2160950" y="1067200"/>
            <a:ext cx="4513650" cy="3009100"/>
          </a:xfrm>
          <a:prstGeom prst="rect">
            <a:avLst/>
          </a:prstGeom>
          <a:noFill/>
          <a:ln>
            <a:noFill/>
          </a:ln>
        </p:spPr>
      </p:pic>
      <p:sp>
        <p:nvSpPr>
          <p:cNvPr id="398" name="Google Shape;398;p43"/>
          <p:cNvSpPr txBox="1"/>
          <p:nvPr/>
        </p:nvSpPr>
        <p:spPr>
          <a:xfrm>
            <a:off x="3272975" y="4123425"/>
            <a:ext cx="2289600" cy="694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Clr>
                <a:schemeClr val="accent1"/>
              </a:buClr>
              <a:buSzPts val="2400"/>
              <a:buFont typeface="Encode Sans Semi Condensed Light"/>
              <a:buChar char="⊳"/>
            </a:pPr>
            <a:r>
              <a:rPr lang="en" sz="2400" b="1">
                <a:solidFill>
                  <a:schemeClr val="dk1"/>
                </a:solidFill>
                <a:latin typeface="Encode Sans Semi Condensed Light"/>
                <a:ea typeface="Encode Sans Semi Condensed Light"/>
                <a:cs typeface="Encode Sans Semi Condensed Light"/>
                <a:sym typeface="Encode Sans Semi Condensed Light"/>
              </a:rPr>
              <a:t>R2: 0.74</a:t>
            </a:r>
            <a:endParaRPr sz="2400" b="1">
              <a:solidFill>
                <a:schemeClr val="dk1"/>
              </a:solidFill>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4"/>
          <p:cNvSpPr txBox="1">
            <a:spLocks noGrp="1"/>
          </p:cNvSpPr>
          <p:nvPr>
            <p:ph type="ctrTitle"/>
          </p:nvPr>
        </p:nvSpPr>
        <p:spPr>
          <a:xfrm>
            <a:off x="2444650" y="1581025"/>
            <a:ext cx="5733300"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Results</a:t>
            </a:r>
            <a:endParaRPr/>
          </a:p>
        </p:txBody>
      </p:sp>
      <p:pic>
        <p:nvPicPr>
          <p:cNvPr id="404" name="Google Shape;404;p44"/>
          <p:cNvPicPr preferRelativeResize="0"/>
          <p:nvPr/>
        </p:nvPicPr>
        <p:blipFill>
          <a:blip r:embed="rId3">
            <a:alphaModFix/>
          </a:blip>
          <a:stretch>
            <a:fillRect/>
          </a:stretch>
        </p:blipFill>
        <p:spPr>
          <a:xfrm>
            <a:off x="4028750" y="2528000"/>
            <a:ext cx="3714750" cy="2076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5"/>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Results</a:t>
            </a:r>
            <a:endParaRPr/>
          </a:p>
        </p:txBody>
      </p:sp>
      <p:sp>
        <p:nvSpPr>
          <p:cNvPr id="410" name="Google Shape;410;p45"/>
          <p:cNvSpPr txBox="1">
            <a:spLocks noGrp="1"/>
          </p:cNvSpPr>
          <p:nvPr>
            <p:ph type="body" idx="1"/>
          </p:nvPr>
        </p:nvSpPr>
        <p:spPr>
          <a:xfrm>
            <a:off x="1206100" y="1706200"/>
            <a:ext cx="7026900" cy="3064800"/>
          </a:xfrm>
          <a:prstGeom prst="rect">
            <a:avLst/>
          </a:prstGeom>
        </p:spPr>
        <p:txBody>
          <a:bodyPr spcFirstLastPara="1" wrap="square" lIns="0" tIns="0" rIns="0" bIns="0" anchor="t" anchorCtr="0">
            <a:noAutofit/>
          </a:bodyPr>
          <a:lstStyle/>
          <a:p>
            <a:pPr marL="457200" lvl="0" indent="-381000" algn="l" rtl="0">
              <a:lnSpc>
                <a:spcPct val="115000"/>
              </a:lnSpc>
              <a:spcBef>
                <a:spcPts val="600"/>
              </a:spcBef>
              <a:spcAft>
                <a:spcPts val="0"/>
              </a:spcAft>
              <a:buSzPts val="2400"/>
              <a:buChar char="⊳"/>
            </a:pPr>
            <a:r>
              <a:rPr lang="en"/>
              <a:t>Most important variables across all models:</a:t>
            </a:r>
            <a:endParaRPr/>
          </a:p>
          <a:p>
            <a:pPr marL="914400" lvl="1" indent="-317500" algn="l" rtl="0">
              <a:lnSpc>
                <a:spcPct val="115000"/>
              </a:lnSpc>
              <a:spcBef>
                <a:spcPts val="0"/>
              </a:spcBef>
              <a:spcAft>
                <a:spcPts val="0"/>
              </a:spcAft>
              <a:buSzPts val="1400"/>
              <a:buChar char="▸"/>
            </a:pPr>
            <a:r>
              <a:rPr lang="en"/>
              <a:t>Overall skill rating</a:t>
            </a:r>
            <a:endParaRPr/>
          </a:p>
          <a:p>
            <a:pPr marL="914400" lvl="1" indent="-317500" algn="l" rtl="0">
              <a:lnSpc>
                <a:spcPct val="115000"/>
              </a:lnSpc>
              <a:spcBef>
                <a:spcPts val="0"/>
              </a:spcBef>
              <a:spcAft>
                <a:spcPts val="0"/>
              </a:spcAft>
              <a:buSzPts val="1400"/>
              <a:buChar char="▸"/>
            </a:pPr>
            <a:r>
              <a:rPr lang="en"/>
              <a:t>Potential rating</a:t>
            </a:r>
            <a:endParaRPr/>
          </a:p>
          <a:p>
            <a:pPr marL="914400" lvl="1" indent="-317500" algn="l" rtl="0">
              <a:lnSpc>
                <a:spcPct val="115000"/>
              </a:lnSpc>
              <a:spcBef>
                <a:spcPts val="0"/>
              </a:spcBef>
              <a:spcAft>
                <a:spcPts val="0"/>
              </a:spcAft>
              <a:buSzPts val="1400"/>
              <a:buChar char="▸"/>
            </a:pPr>
            <a:r>
              <a:rPr lang="en"/>
              <a:t>Club</a:t>
            </a:r>
            <a:endParaRPr/>
          </a:p>
          <a:p>
            <a:pPr marL="914400" lvl="1" indent="-317500" algn="l" rtl="0">
              <a:lnSpc>
                <a:spcPct val="115000"/>
              </a:lnSpc>
              <a:spcBef>
                <a:spcPts val="0"/>
              </a:spcBef>
              <a:spcAft>
                <a:spcPts val="0"/>
              </a:spcAft>
              <a:buSzPts val="1400"/>
              <a:buChar char="▸"/>
            </a:pPr>
            <a:r>
              <a:rPr lang="en"/>
              <a:t>International Reputation</a:t>
            </a:r>
            <a:endParaRPr/>
          </a:p>
          <a:p>
            <a:pPr marL="914400" lvl="1" indent="-317500" algn="l" rtl="0">
              <a:lnSpc>
                <a:spcPct val="115000"/>
              </a:lnSpc>
              <a:spcBef>
                <a:spcPts val="0"/>
              </a:spcBef>
              <a:spcAft>
                <a:spcPts val="0"/>
              </a:spcAft>
              <a:buSzPts val="1400"/>
              <a:buChar char="▸"/>
            </a:pPr>
            <a:r>
              <a:rPr lang="en"/>
              <a:t>Reactions</a:t>
            </a:r>
            <a:endParaRPr/>
          </a:p>
          <a:p>
            <a:pPr marL="914400" lvl="1" indent="-317500" algn="l" rtl="0">
              <a:lnSpc>
                <a:spcPct val="115000"/>
              </a:lnSpc>
              <a:spcBef>
                <a:spcPts val="0"/>
              </a:spcBef>
              <a:spcAft>
                <a:spcPts val="0"/>
              </a:spcAft>
              <a:buSzPts val="1400"/>
              <a:buChar char="▸"/>
            </a:pPr>
            <a:r>
              <a:rPr lang="en"/>
              <a:t>Position</a:t>
            </a:r>
            <a:endParaRPr/>
          </a:p>
        </p:txBody>
      </p:sp>
      <p:sp>
        <p:nvSpPr>
          <p:cNvPr id="411" name="Google Shape;411;p45"/>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6"/>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417" name="Google Shape;417;p46"/>
          <p:cNvSpPr txBox="1"/>
          <p:nvPr/>
        </p:nvSpPr>
        <p:spPr>
          <a:xfrm>
            <a:off x="0" y="0"/>
            <a:ext cx="405600" cy="514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418" name="Google Shape;418;p46"/>
          <p:cNvSpPr txBox="1"/>
          <p:nvPr/>
        </p:nvSpPr>
        <p:spPr>
          <a:xfrm>
            <a:off x="8759675" y="0"/>
            <a:ext cx="405600" cy="514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pic>
        <p:nvPicPr>
          <p:cNvPr id="419" name="Google Shape;419;p46"/>
          <p:cNvPicPr preferRelativeResize="0"/>
          <p:nvPr/>
        </p:nvPicPr>
        <p:blipFill>
          <a:blip r:embed="rId3">
            <a:alphaModFix/>
          </a:blip>
          <a:stretch>
            <a:fillRect/>
          </a:stretch>
        </p:blipFill>
        <p:spPr>
          <a:xfrm>
            <a:off x="342075" y="0"/>
            <a:ext cx="8468225" cy="5143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425" name="Google Shape;425;p47"/>
          <p:cNvSpPr txBox="1"/>
          <p:nvPr/>
        </p:nvSpPr>
        <p:spPr>
          <a:xfrm>
            <a:off x="0" y="0"/>
            <a:ext cx="405600" cy="514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426" name="Google Shape;426;p47"/>
          <p:cNvSpPr txBox="1"/>
          <p:nvPr/>
        </p:nvSpPr>
        <p:spPr>
          <a:xfrm>
            <a:off x="8738400" y="0"/>
            <a:ext cx="405600" cy="514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pic>
        <p:nvPicPr>
          <p:cNvPr id="427" name="Google Shape;427;p47"/>
          <p:cNvPicPr preferRelativeResize="0"/>
          <p:nvPr/>
        </p:nvPicPr>
        <p:blipFill>
          <a:blip r:embed="rId3">
            <a:alphaModFix/>
          </a:blip>
          <a:stretch>
            <a:fillRect/>
          </a:stretch>
        </p:blipFill>
        <p:spPr>
          <a:xfrm>
            <a:off x="405600" y="0"/>
            <a:ext cx="8340034"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8"/>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433" name="Google Shape;433;p48"/>
          <p:cNvSpPr txBox="1"/>
          <p:nvPr/>
        </p:nvSpPr>
        <p:spPr>
          <a:xfrm>
            <a:off x="0" y="0"/>
            <a:ext cx="405600" cy="514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434" name="Google Shape;434;p48"/>
          <p:cNvSpPr txBox="1"/>
          <p:nvPr/>
        </p:nvSpPr>
        <p:spPr>
          <a:xfrm>
            <a:off x="8754500" y="0"/>
            <a:ext cx="405600" cy="514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pic>
        <p:nvPicPr>
          <p:cNvPr id="435" name="Google Shape;435;p48"/>
          <p:cNvPicPr preferRelativeResize="0"/>
          <p:nvPr/>
        </p:nvPicPr>
        <p:blipFill>
          <a:blip r:embed="rId3">
            <a:alphaModFix/>
          </a:blip>
          <a:stretch>
            <a:fillRect/>
          </a:stretch>
        </p:blipFill>
        <p:spPr>
          <a:xfrm>
            <a:off x="401725" y="0"/>
            <a:ext cx="8352776" cy="5143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ctrTitle"/>
          </p:nvPr>
        </p:nvSpPr>
        <p:spPr>
          <a:xfrm>
            <a:off x="2444650" y="1581025"/>
            <a:ext cx="5733300"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Conclusions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4"/>
          <p:cNvSpPr txBox="1">
            <a:spLocks noGrp="1"/>
          </p:cNvSpPr>
          <p:nvPr>
            <p:ph type="ctrTitle"/>
          </p:nvPr>
        </p:nvSpPr>
        <p:spPr>
          <a:xfrm>
            <a:off x="2444650" y="1581025"/>
            <a:ext cx="5733300"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 Exploration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0"/>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Conclusion</a:t>
            </a:r>
            <a:endParaRPr/>
          </a:p>
        </p:txBody>
      </p:sp>
      <p:sp>
        <p:nvSpPr>
          <p:cNvPr id="446" name="Google Shape;446;p50"/>
          <p:cNvSpPr txBox="1">
            <a:spLocks noGrp="1"/>
          </p:cNvSpPr>
          <p:nvPr>
            <p:ph type="body" idx="1"/>
          </p:nvPr>
        </p:nvSpPr>
        <p:spPr>
          <a:xfrm>
            <a:off x="1206100" y="1706200"/>
            <a:ext cx="7026900" cy="3064800"/>
          </a:xfrm>
          <a:prstGeom prst="rect">
            <a:avLst/>
          </a:prstGeom>
        </p:spPr>
        <p:txBody>
          <a:bodyPr spcFirstLastPara="1" wrap="square" lIns="0" tIns="0" rIns="0" bIns="0" anchor="t" anchorCtr="0">
            <a:noAutofit/>
          </a:bodyPr>
          <a:lstStyle/>
          <a:p>
            <a:pPr marL="457200" lvl="0" indent="-355600" algn="l" rtl="0">
              <a:lnSpc>
                <a:spcPct val="115000"/>
              </a:lnSpc>
              <a:spcBef>
                <a:spcPts val="600"/>
              </a:spcBef>
              <a:spcAft>
                <a:spcPts val="0"/>
              </a:spcAft>
              <a:buSzPts val="2000"/>
              <a:buChar char="⊳"/>
            </a:pPr>
            <a:r>
              <a:rPr lang="en" sz="2000"/>
              <a:t>We learned that a few variables matter a lot, and everything else doesn’t really have an impact </a:t>
            </a:r>
            <a:endParaRPr sz="2000"/>
          </a:p>
          <a:p>
            <a:pPr marL="457200" lvl="0" indent="-355600" algn="l" rtl="0">
              <a:lnSpc>
                <a:spcPct val="115000"/>
              </a:lnSpc>
              <a:spcBef>
                <a:spcPts val="0"/>
              </a:spcBef>
              <a:spcAft>
                <a:spcPts val="0"/>
              </a:spcAft>
              <a:buSzPts val="2000"/>
              <a:buChar char="⊳"/>
            </a:pPr>
            <a:r>
              <a:rPr lang="en" sz="2000"/>
              <a:t>Management can maximize their market cap use by hiring someone highly skilled in a low-earning position that can help the team a lot but won’t cost as much </a:t>
            </a:r>
            <a:endParaRPr sz="2000"/>
          </a:p>
          <a:p>
            <a:pPr marL="457200" lvl="0" indent="-355600" algn="l" rtl="0">
              <a:lnSpc>
                <a:spcPct val="115000"/>
              </a:lnSpc>
              <a:spcBef>
                <a:spcPts val="0"/>
              </a:spcBef>
              <a:spcAft>
                <a:spcPts val="0"/>
              </a:spcAft>
              <a:buSzPts val="2000"/>
              <a:buChar char="⊳"/>
            </a:pPr>
            <a:r>
              <a:rPr lang="en" sz="2000"/>
              <a:t>Teams with lower international reputations can hire highly skilled players just under a rating of 80</a:t>
            </a:r>
            <a:endParaRPr sz="2000"/>
          </a:p>
          <a:p>
            <a:pPr marL="0" lvl="0" indent="0" algn="l" rtl="0">
              <a:lnSpc>
                <a:spcPct val="115000"/>
              </a:lnSpc>
              <a:spcBef>
                <a:spcPts val="600"/>
              </a:spcBef>
              <a:spcAft>
                <a:spcPts val="0"/>
              </a:spcAft>
              <a:buNone/>
            </a:pPr>
            <a:endParaRPr sz="2000"/>
          </a:p>
        </p:txBody>
      </p:sp>
      <p:sp>
        <p:nvSpPr>
          <p:cNvPr id="447" name="Google Shape;447;p50"/>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1"/>
          <p:cNvSpPr txBox="1">
            <a:spLocks noGrp="1"/>
          </p:cNvSpPr>
          <p:nvPr>
            <p:ph type="ctrTitle"/>
          </p:nvPr>
        </p:nvSpPr>
        <p:spPr>
          <a:xfrm>
            <a:off x="1101000" y="869650"/>
            <a:ext cx="6942000" cy="166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THE END</a:t>
            </a:r>
            <a:endParaRPr/>
          </a:p>
        </p:txBody>
      </p:sp>
      <p:pic>
        <p:nvPicPr>
          <p:cNvPr id="453" name="Google Shape;453;p51"/>
          <p:cNvPicPr preferRelativeResize="0"/>
          <p:nvPr/>
        </p:nvPicPr>
        <p:blipFill>
          <a:blip r:embed="rId3">
            <a:alphaModFix/>
          </a:blip>
          <a:stretch>
            <a:fillRect/>
          </a:stretch>
        </p:blipFill>
        <p:spPr>
          <a:xfrm>
            <a:off x="3009175" y="2266125"/>
            <a:ext cx="3125650" cy="2604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grpSp>
        <p:nvGrpSpPr>
          <p:cNvPr id="459" name="Google Shape;459;p52"/>
          <p:cNvGrpSpPr/>
          <p:nvPr/>
        </p:nvGrpSpPr>
        <p:grpSpPr>
          <a:xfrm>
            <a:off x="1714806" y="1883909"/>
            <a:ext cx="5714392" cy="1375688"/>
            <a:chOff x="0" y="1715400"/>
            <a:chExt cx="4395686" cy="816480"/>
          </a:xfrm>
        </p:grpSpPr>
        <p:sp>
          <p:nvSpPr>
            <p:cNvPr id="460" name="Google Shape;460;p52"/>
            <p:cNvSpPr/>
            <p:nvPr/>
          </p:nvSpPr>
          <p:spPr>
            <a:xfrm rot="5400000">
              <a:off x="3486236"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rot="10800000" flipH="1">
              <a:off x="3189575"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2"/>
            <p:cNvSpPr/>
            <p:nvPr/>
          </p:nvSpPr>
          <p:spPr>
            <a:xfrm rot="-5400000" flipH="1">
              <a:off x="292350" y="1622430"/>
              <a:ext cx="617100" cy="1201800"/>
            </a:xfrm>
            <a:prstGeom prst="parallelogram">
              <a:avLst>
                <a:gd name="adj" fmla="val 10943"/>
              </a:avLst>
            </a:prstGeom>
            <a:gradFill>
              <a:gsLst>
                <a:gs pos="0">
                  <a:schemeClr val="accent1"/>
                </a:gs>
                <a:gs pos="29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2"/>
            <p:cNvSpPr/>
            <p:nvPr/>
          </p:nvSpPr>
          <p:spPr>
            <a:xfrm rot="10800000">
              <a:off x="278211"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2"/>
            <p:cNvSpPr/>
            <p:nvPr/>
          </p:nvSpPr>
          <p:spPr>
            <a:xfrm rot="10800000" flipH="1">
              <a:off x="281975" y="1715400"/>
              <a:ext cx="3840000" cy="565500"/>
            </a:xfrm>
            <a:prstGeom prst="rect">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52"/>
          <p:cNvSpPr txBox="1"/>
          <p:nvPr/>
        </p:nvSpPr>
        <p:spPr>
          <a:xfrm>
            <a:off x="2659200" y="2067750"/>
            <a:ext cx="3825600" cy="57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600"/>
              </a:spcBef>
              <a:spcAft>
                <a:spcPts val="0"/>
              </a:spcAft>
              <a:buNone/>
            </a:pPr>
            <a:r>
              <a:rPr lang="en" sz="3000" b="1">
                <a:solidFill>
                  <a:srgbClr val="FFFFFF"/>
                </a:solidFill>
                <a:latin typeface="Encode Sans Semi Condensed"/>
                <a:ea typeface="Encode Sans Semi Condensed"/>
                <a:cs typeface="Encode Sans Semi Condensed"/>
                <a:sym typeface="Encode Sans Semi Condensed"/>
              </a:rPr>
              <a:t>Any questions?</a:t>
            </a:r>
            <a:endParaRPr sz="3000">
              <a:solidFill>
                <a:srgbClr val="FFFFFF"/>
              </a:solidFill>
              <a:latin typeface="Encode Sans Semi Condensed Light"/>
              <a:ea typeface="Encode Sans Semi Condensed Light"/>
              <a:cs typeface="Encode Sans Semi Condensed Light"/>
              <a:sym typeface="Encode Sans Semi Condensed Light"/>
            </a:endParaRPr>
          </a:p>
        </p:txBody>
      </p:sp>
      <p:pic>
        <p:nvPicPr>
          <p:cNvPr id="466" name="Google Shape;466;p52"/>
          <p:cNvPicPr preferRelativeResize="0"/>
          <p:nvPr/>
        </p:nvPicPr>
        <p:blipFill>
          <a:blip r:embed="rId3">
            <a:alphaModFix/>
          </a:blip>
          <a:stretch>
            <a:fillRect/>
          </a:stretch>
        </p:blipFill>
        <p:spPr>
          <a:xfrm>
            <a:off x="3500921" y="3740896"/>
            <a:ext cx="2142150" cy="110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15"/>
          <p:cNvPicPr preferRelativeResize="0"/>
          <p:nvPr/>
        </p:nvPicPr>
        <p:blipFill>
          <a:blip r:embed="rId3">
            <a:alphaModFix/>
          </a:blip>
          <a:stretch>
            <a:fillRect/>
          </a:stretch>
        </p:blipFill>
        <p:spPr>
          <a:xfrm>
            <a:off x="-42631" y="0"/>
            <a:ext cx="8436663" cy="5143501"/>
          </a:xfrm>
          <a:prstGeom prst="rect">
            <a:avLst/>
          </a:prstGeom>
          <a:noFill/>
          <a:ln>
            <a:noFill/>
          </a:ln>
        </p:spPr>
      </p:pic>
      <p:sp>
        <p:nvSpPr>
          <p:cNvPr id="161" name="Google Shape;161;p15"/>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63" name="Google Shape;163;p15"/>
          <p:cNvSpPr txBox="1"/>
          <p:nvPr/>
        </p:nvSpPr>
        <p:spPr>
          <a:xfrm>
            <a:off x="8353400" y="0"/>
            <a:ext cx="2114700" cy="514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164" name="Google Shape;164;p15"/>
          <p:cNvSpPr txBox="1"/>
          <p:nvPr/>
        </p:nvSpPr>
        <p:spPr>
          <a:xfrm>
            <a:off x="3720900" y="305200"/>
            <a:ext cx="12195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ncode Sans Semi Condensed Light"/>
                <a:ea typeface="Encode Sans Semi Condensed Light"/>
                <a:cs typeface="Encode Sans Semi Condensed Light"/>
                <a:sym typeface="Encode Sans Semi Condensed Light"/>
              </a:rPr>
              <a:t>L. Messi</a:t>
            </a:r>
            <a:endParaRPr>
              <a:latin typeface="Encode Sans Semi Condensed Light"/>
              <a:ea typeface="Encode Sans Semi Condensed Light"/>
              <a:cs typeface="Encode Sans Semi Condensed Light"/>
              <a:sym typeface="Encode Sans Semi Condensed Light"/>
            </a:endParaRPr>
          </a:p>
        </p:txBody>
      </p:sp>
      <p:sp>
        <p:nvSpPr>
          <p:cNvPr id="165" name="Google Shape;165;p15"/>
          <p:cNvSpPr txBox="1"/>
          <p:nvPr/>
        </p:nvSpPr>
        <p:spPr>
          <a:xfrm>
            <a:off x="3696750" y="980575"/>
            <a:ext cx="17505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ncode Sans Semi Condensed Light"/>
                <a:ea typeface="Encode Sans Semi Condensed Light"/>
                <a:cs typeface="Encode Sans Semi Condensed Light"/>
                <a:sym typeface="Encode Sans Semi Condensed Light"/>
              </a:rPr>
              <a:t>C. Ronaldo</a:t>
            </a:r>
            <a:endParaRPr>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6"/>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Data Exploration</a:t>
            </a:r>
            <a:endParaRPr/>
          </a:p>
        </p:txBody>
      </p:sp>
      <p:sp>
        <p:nvSpPr>
          <p:cNvPr id="171" name="Google Shape;171;p16"/>
          <p:cNvSpPr txBox="1">
            <a:spLocks noGrp="1"/>
          </p:cNvSpPr>
          <p:nvPr>
            <p:ph type="body" idx="1"/>
          </p:nvPr>
        </p:nvSpPr>
        <p:spPr>
          <a:xfrm>
            <a:off x="1206100" y="1706200"/>
            <a:ext cx="7026900" cy="3064800"/>
          </a:xfrm>
          <a:prstGeom prst="rect">
            <a:avLst/>
          </a:prstGeom>
        </p:spPr>
        <p:txBody>
          <a:bodyPr spcFirstLastPara="1" wrap="square" lIns="0" tIns="0" rIns="0" bIns="0" anchor="t" anchorCtr="0">
            <a:noAutofit/>
          </a:bodyPr>
          <a:lstStyle/>
          <a:p>
            <a:pPr marL="457200" lvl="0" indent="-330200" algn="l" rtl="0">
              <a:spcBef>
                <a:spcPts val="600"/>
              </a:spcBef>
              <a:spcAft>
                <a:spcPts val="0"/>
              </a:spcAft>
              <a:buSzPts val="1600"/>
              <a:buChar char="⊳"/>
            </a:pPr>
            <a:r>
              <a:rPr lang="en" sz="1600"/>
              <a:t>Add cool charts and plots</a:t>
            </a:r>
            <a:endParaRPr sz="1600"/>
          </a:p>
          <a:p>
            <a:pPr marL="0" lvl="0" indent="0" algn="l" rtl="0">
              <a:spcBef>
                <a:spcPts val="600"/>
              </a:spcBef>
              <a:spcAft>
                <a:spcPts val="0"/>
              </a:spcAft>
              <a:buNone/>
            </a:pPr>
            <a:endParaRPr sz="1800"/>
          </a:p>
        </p:txBody>
      </p:sp>
      <p:sp>
        <p:nvSpPr>
          <p:cNvPr id="172" name="Google Shape;172;p16"/>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73" name="Google Shape;173;p16"/>
          <p:cNvSpPr txBox="1"/>
          <p:nvPr/>
        </p:nvSpPr>
        <p:spPr>
          <a:xfrm rot="5400000">
            <a:off x="4167900" y="170900"/>
            <a:ext cx="808200" cy="9153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174" name="Google Shape;174;p16"/>
          <p:cNvSpPr txBox="1"/>
          <p:nvPr/>
        </p:nvSpPr>
        <p:spPr>
          <a:xfrm>
            <a:off x="8335800" y="0"/>
            <a:ext cx="808200" cy="514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pic>
        <p:nvPicPr>
          <p:cNvPr id="175" name="Google Shape;175;p16"/>
          <p:cNvPicPr preferRelativeResize="0"/>
          <p:nvPr/>
        </p:nvPicPr>
        <p:blipFill>
          <a:blip r:embed="rId3">
            <a:alphaModFix/>
          </a:blip>
          <a:stretch>
            <a:fillRect/>
          </a:stretch>
        </p:blipFill>
        <p:spPr>
          <a:xfrm>
            <a:off x="-4792" y="0"/>
            <a:ext cx="836908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7"/>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Data Exploration</a:t>
            </a:r>
            <a:endParaRPr/>
          </a:p>
        </p:txBody>
      </p:sp>
      <p:sp>
        <p:nvSpPr>
          <p:cNvPr id="181" name="Google Shape;181;p17"/>
          <p:cNvSpPr txBox="1">
            <a:spLocks noGrp="1"/>
          </p:cNvSpPr>
          <p:nvPr>
            <p:ph type="body" idx="1"/>
          </p:nvPr>
        </p:nvSpPr>
        <p:spPr>
          <a:xfrm>
            <a:off x="1206100" y="1706200"/>
            <a:ext cx="7026900" cy="3064800"/>
          </a:xfrm>
          <a:prstGeom prst="rect">
            <a:avLst/>
          </a:prstGeom>
        </p:spPr>
        <p:txBody>
          <a:bodyPr spcFirstLastPara="1" wrap="square" lIns="0" tIns="0" rIns="0" bIns="0" anchor="t" anchorCtr="0">
            <a:noAutofit/>
          </a:bodyPr>
          <a:lstStyle/>
          <a:p>
            <a:pPr marL="457200" lvl="0" indent="-330200" algn="l" rtl="0">
              <a:spcBef>
                <a:spcPts val="600"/>
              </a:spcBef>
              <a:spcAft>
                <a:spcPts val="0"/>
              </a:spcAft>
              <a:buSzPts val="1600"/>
              <a:buChar char="⊳"/>
            </a:pPr>
            <a:r>
              <a:rPr lang="en" sz="1600"/>
              <a:t>Add cool charts and plots</a:t>
            </a:r>
            <a:endParaRPr sz="1600"/>
          </a:p>
          <a:p>
            <a:pPr marL="0" lvl="0" indent="0" algn="l" rtl="0">
              <a:spcBef>
                <a:spcPts val="600"/>
              </a:spcBef>
              <a:spcAft>
                <a:spcPts val="0"/>
              </a:spcAft>
              <a:buNone/>
            </a:pPr>
            <a:endParaRPr sz="1800"/>
          </a:p>
        </p:txBody>
      </p:sp>
      <p:sp>
        <p:nvSpPr>
          <p:cNvPr id="182" name="Google Shape;182;p17"/>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83" name="Google Shape;183;p17"/>
          <p:cNvSpPr txBox="1"/>
          <p:nvPr/>
        </p:nvSpPr>
        <p:spPr>
          <a:xfrm>
            <a:off x="8335800" y="-175"/>
            <a:ext cx="808200" cy="5143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184" name="Google Shape;184;p17"/>
          <p:cNvSpPr txBox="1"/>
          <p:nvPr/>
        </p:nvSpPr>
        <p:spPr>
          <a:xfrm rot="5400000">
            <a:off x="4167900" y="-4172700"/>
            <a:ext cx="808200" cy="9153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pic>
        <p:nvPicPr>
          <p:cNvPr id="185" name="Google Shape;185;p17"/>
          <p:cNvPicPr preferRelativeResize="0"/>
          <p:nvPr/>
        </p:nvPicPr>
        <p:blipFill>
          <a:blip r:embed="rId3">
            <a:alphaModFix/>
          </a:blip>
          <a:stretch>
            <a:fillRect/>
          </a:stretch>
        </p:blipFill>
        <p:spPr>
          <a:xfrm>
            <a:off x="6" y="0"/>
            <a:ext cx="8358187"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8"/>
          <p:cNvSpPr txBox="1">
            <a:spLocks noGrp="1"/>
          </p:cNvSpPr>
          <p:nvPr>
            <p:ph type="title"/>
          </p:nvPr>
        </p:nvSpPr>
        <p:spPr>
          <a:xfrm>
            <a:off x="533400" y="277650"/>
            <a:ext cx="6840600" cy="89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Data Exploration</a:t>
            </a:r>
            <a:endParaRPr/>
          </a:p>
        </p:txBody>
      </p:sp>
      <p:sp>
        <p:nvSpPr>
          <p:cNvPr id="191" name="Google Shape;191;p18"/>
          <p:cNvSpPr txBox="1">
            <a:spLocks noGrp="1"/>
          </p:cNvSpPr>
          <p:nvPr>
            <p:ph type="body" idx="1"/>
          </p:nvPr>
        </p:nvSpPr>
        <p:spPr>
          <a:xfrm>
            <a:off x="1206100" y="1706200"/>
            <a:ext cx="7026900" cy="3064800"/>
          </a:xfrm>
          <a:prstGeom prst="rect">
            <a:avLst/>
          </a:prstGeom>
        </p:spPr>
        <p:txBody>
          <a:bodyPr spcFirstLastPara="1" wrap="square" lIns="0" tIns="0" rIns="0" bIns="0" anchor="t" anchorCtr="0">
            <a:noAutofit/>
          </a:bodyPr>
          <a:lstStyle/>
          <a:p>
            <a:pPr marL="457200" lvl="0" indent="-330200" algn="l" rtl="0">
              <a:spcBef>
                <a:spcPts val="600"/>
              </a:spcBef>
              <a:spcAft>
                <a:spcPts val="0"/>
              </a:spcAft>
              <a:buSzPts val="1600"/>
              <a:buChar char="⊳"/>
            </a:pPr>
            <a:r>
              <a:rPr lang="en" sz="1600"/>
              <a:t>Add cool charts and plots</a:t>
            </a:r>
            <a:endParaRPr sz="1600"/>
          </a:p>
          <a:p>
            <a:pPr marL="0" lvl="0" indent="0" algn="l" rtl="0">
              <a:spcBef>
                <a:spcPts val="600"/>
              </a:spcBef>
              <a:spcAft>
                <a:spcPts val="0"/>
              </a:spcAft>
              <a:buNone/>
            </a:pPr>
            <a:endParaRPr sz="1800"/>
          </a:p>
        </p:txBody>
      </p:sp>
      <p:pic>
        <p:nvPicPr>
          <p:cNvPr id="192" name="Google Shape;192;p18"/>
          <p:cNvPicPr preferRelativeResize="0"/>
          <p:nvPr/>
        </p:nvPicPr>
        <p:blipFill>
          <a:blip r:embed="rId3">
            <a:alphaModFix/>
          </a:blip>
          <a:stretch>
            <a:fillRect/>
          </a:stretch>
        </p:blipFill>
        <p:spPr>
          <a:xfrm>
            <a:off x="0" y="277650"/>
            <a:ext cx="9144000" cy="4865676"/>
          </a:xfrm>
          <a:prstGeom prst="rect">
            <a:avLst/>
          </a:prstGeom>
          <a:noFill/>
          <a:ln>
            <a:noFill/>
          </a:ln>
        </p:spPr>
      </p:pic>
      <p:sp>
        <p:nvSpPr>
          <p:cNvPr id="193" name="Google Shape;193;p18"/>
          <p:cNvSpPr txBox="1">
            <a:spLocks noGrp="1"/>
          </p:cNvSpPr>
          <p:nvPr>
            <p:ph type="sldNum" idx="12"/>
          </p:nvPr>
        </p:nvSpPr>
        <p:spPr>
          <a:xfrm>
            <a:off x="8543950" y="4612325"/>
            <a:ext cx="485400" cy="5310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94" name="Google Shape;194;p18"/>
          <p:cNvSpPr txBox="1"/>
          <p:nvPr/>
        </p:nvSpPr>
        <p:spPr>
          <a:xfrm>
            <a:off x="8658600" y="397800"/>
            <a:ext cx="485400" cy="4745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195" name="Google Shape;195;p18"/>
          <p:cNvSpPr txBox="1"/>
          <p:nvPr/>
        </p:nvSpPr>
        <p:spPr>
          <a:xfrm>
            <a:off x="-4800" y="0"/>
            <a:ext cx="485400" cy="4745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Encode Sans Semi Condensed Light"/>
              <a:ea typeface="Encode Sans Semi Condensed Light"/>
              <a:cs typeface="Encode Sans Semi Condensed Light"/>
              <a:sym typeface="Encode Sans Semi Condensed Light"/>
            </a:endParaRPr>
          </a:p>
        </p:txBody>
      </p:sp>
      <p:sp>
        <p:nvSpPr>
          <p:cNvPr id="196" name="Google Shape;196;p18"/>
          <p:cNvSpPr txBox="1">
            <a:spLocks noGrp="1"/>
          </p:cNvSpPr>
          <p:nvPr>
            <p:ph type="title"/>
          </p:nvPr>
        </p:nvSpPr>
        <p:spPr>
          <a:xfrm>
            <a:off x="533400" y="0"/>
            <a:ext cx="6840600" cy="895800"/>
          </a:xfrm>
          <a:prstGeom prst="rect">
            <a:avLst/>
          </a:prstGeom>
          <a:noFill/>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Top 28 Club Locations</a:t>
            </a:r>
            <a:endParaRPr>
              <a:solidFill>
                <a:schemeClr val="dk1"/>
              </a:solidFill>
            </a:endParaRPr>
          </a:p>
        </p:txBody>
      </p:sp>
      <p:sp>
        <p:nvSpPr>
          <p:cNvPr id="197" name="Google Shape;197;p18"/>
          <p:cNvSpPr/>
          <p:nvPr/>
        </p:nvSpPr>
        <p:spPr>
          <a:xfrm rot="5400000">
            <a:off x="5856450" y="772125"/>
            <a:ext cx="2153100" cy="2325900"/>
          </a:xfrm>
          <a:prstGeom prst="wedgeRectCallout">
            <a:avLst>
              <a:gd name="adj1" fmla="val -21278"/>
              <a:gd name="adj2" fmla="val 93564"/>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18"/>
          <p:cNvPicPr preferRelativeResize="0"/>
          <p:nvPr/>
        </p:nvPicPr>
        <p:blipFill rotWithShape="1">
          <a:blip r:embed="rId3">
            <a:alphaModFix/>
          </a:blip>
          <a:srcRect l="41208" t="12637" r="45162" b="64255"/>
          <a:stretch/>
        </p:blipFill>
        <p:spPr>
          <a:xfrm>
            <a:off x="5827800" y="938097"/>
            <a:ext cx="2210399" cy="19941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a:spLocks noGrp="1"/>
          </p:cNvSpPr>
          <p:nvPr>
            <p:ph type="ctrTitle"/>
          </p:nvPr>
        </p:nvSpPr>
        <p:spPr>
          <a:xfrm>
            <a:off x="2444650" y="1581025"/>
            <a:ext cx="5733300" cy="6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 Cleaning</a:t>
            </a:r>
            <a:endParaRPr/>
          </a:p>
        </p:txBody>
      </p:sp>
      <p:pic>
        <p:nvPicPr>
          <p:cNvPr id="3" name="Picture 2" descr="A picture containing indoor, yellow, table, grass&#10;&#10;Description automatically generated">
            <a:extLst>
              <a:ext uri="{FF2B5EF4-FFF2-40B4-BE49-F238E27FC236}">
                <a16:creationId xmlns:a16="http://schemas.microsoft.com/office/drawing/2014/main" id="{4B65C95F-7F3A-134A-8D33-030D7835F6C8}"/>
              </a:ext>
            </a:extLst>
          </p:cNvPr>
          <p:cNvPicPr>
            <a:picLocks noChangeAspect="1"/>
          </p:cNvPicPr>
          <p:nvPr/>
        </p:nvPicPr>
        <p:blipFill>
          <a:blip r:embed="rId3"/>
          <a:stretch>
            <a:fillRect/>
          </a:stretch>
        </p:blipFill>
        <p:spPr>
          <a:xfrm>
            <a:off x="5311300" y="2503409"/>
            <a:ext cx="3175000" cy="2273300"/>
          </a:xfrm>
          <a:prstGeom prst="rect">
            <a:avLst/>
          </a:prstGeom>
        </p:spPr>
      </p:pic>
    </p:spTree>
  </p:cSld>
  <p:clrMapOvr>
    <a:masterClrMapping/>
  </p:clrMapOvr>
</p:sld>
</file>

<file path=ppt/theme/theme1.xml><?xml version="1.0" encoding="utf-8"?>
<a:theme xmlns:a="http://schemas.openxmlformats.org/drawingml/2006/main" name="Ferdinand template">
  <a:themeElements>
    <a:clrScheme name="Custom 347">
      <a:dk1>
        <a:srgbClr val="343A4E"/>
      </a:dk1>
      <a:lt1>
        <a:srgbClr val="FFFFFF"/>
      </a:lt1>
      <a:dk2>
        <a:srgbClr val="707A96"/>
      </a:dk2>
      <a:lt2>
        <a:srgbClr val="EEEFF3"/>
      </a:lt2>
      <a:accent1>
        <a:srgbClr val="ACD701"/>
      </a:accent1>
      <a:accent2>
        <a:srgbClr val="69B636"/>
      </a:accent2>
      <a:accent3>
        <a:srgbClr val="32A318"/>
      </a:accent3>
      <a:accent4>
        <a:srgbClr val="9EACD1"/>
      </a:accent4>
      <a:accent5>
        <a:srgbClr val="707A96"/>
      </a:accent5>
      <a:accent6>
        <a:srgbClr val="394057"/>
      </a:accent6>
      <a:hlink>
        <a:srgbClr val="0E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1125</Words>
  <Application>Microsoft Macintosh PowerPoint</Application>
  <PresentationFormat>On-screen Show (16:9)</PresentationFormat>
  <Paragraphs>168</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Encode Sans Semi Condensed Light</vt:lpstr>
      <vt:lpstr>Courier New</vt:lpstr>
      <vt:lpstr>Encode Sans Semi Condensed</vt:lpstr>
      <vt:lpstr>Encode Sans Semi Condensed SemiBold</vt:lpstr>
      <vt:lpstr>Calibri</vt:lpstr>
      <vt:lpstr>Ferdinand template</vt:lpstr>
      <vt:lpstr>Predicting Wage by Club &amp; Player Attributes</vt:lpstr>
      <vt:lpstr>PowerPoint Presentation</vt:lpstr>
      <vt:lpstr>Business Use Case</vt:lpstr>
      <vt:lpstr>Data Exploration</vt:lpstr>
      <vt:lpstr>PowerPoint Presentation</vt:lpstr>
      <vt:lpstr>Data Exploration</vt:lpstr>
      <vt:lpstr>Data Exploration</vt:lpstr>
      <vt:lpstr>Data Exploration</vt:lpstr>
      <vt:lpstr>Data Cleaning</vt:lpstr>
      <vt:lpstr>Data Cleaning</vt:lpstr>
      <vt:lpstr>Models</vt:lpstr>
      <vt:lpstr>Multiple Linear Regression</vt:lpstr>
      <vt:lpstr>Linear Model Diagnostics</vt:lpstr>
      <vt:lpstr>Heteroskedasticity</vt:lpstr>
      <vt:lpstr>Elastic Net: Picking our Optimal Alpha</vt:lpstr>
      <vt:lpstr>PowerPoint Presentation</vt:lpstr>
      <vt:lpstr>Elastic Net Model Diagnostics</vt:lpstr>
      <vt:lpstr>Lasso Model</vt:lpstr>
      <vt:lpstr>Lasso Model</vt:lpstr>
      <vt:lpstr>Lasso Model Diagnostics</vt:lpstr>
      <vt:lpstr>PowerPoint Presentation</vt:lpstr>
      <vt:lpstr>Post Lasso Estimator</vt:lpstr>
      <vt:lpstr>Post Lasso Estimator</vt:lpstr>
      <vt:lpstr>Random Forest</vt:lpstr>
      <vt:lpstr>PowerPoint Presentation</vt:lpstr>
      <vt:lpstr>PowerPoint Presentation</vt:lpstr>
      <vt:lpstr>PowerPoint Presentation</vt:lpstr>
      <vt:lpstr>PowerPoint Presentation</vt:lpstr>
      <vt:lpstr>Random Forest Model Diagnostics</vt:lpstr>
      <vt:lpstr>Neural Network</vt:lpstr>
      <vt:lpstr>Neural Network</vt:lpstr>
      <vt:lpstr>Neural Network</vt:lpstr>
      <vt:lpstr>Neural Network Diagnostics</vt:lpstr>
      <vt:lpstr>Results</vt:lpstr>
      <vt:lpstr>Results</vt:lpstr>
      <vt:lpstr>PowerPoint Presentation</vt:lpstr>
      <vt:lpstr>PowerPoint Presentation</vt:lpstr>
      <vt:lpstr>PowerPoint Presentation</vt:lpstr>
      <vt:lpstr>Conclusions</vt:lpstr>
      <vt:lpstr>Conclusion</vt:lpstr>
      <vt:lpstr>THE 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Wage by Club &amp; Player Attributes</dc:title>
  <cp:lastModifiedBy>Microsoft Office User</cp:lastModifiedBy>
  <cp:revision>4</cp:revision>
  <dcterms:modified xsi:type="dcterms:W3CDTF">2019-11-21T18:58:41Z</dcterms:modified>
</cp:coreProperties>
</file>